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75" r:id="rId5"/>
    <p:sldId id="572" r:id="rId6"/>
    <p:sldId id="576" r:id="rId7"/>
    <p:sldId id="575" r:id="rId8"/>
    <p:sldId id="574" r:id="rId9"/>
    <p:sldId id="573" r:id="rId10"/>
    <p:sldId id="579" r:id="rId11"/>
    <p:sldId id="578" r:id="rId12"/>
    <p:sldId id="577" r:id="rId13"/>
    <p:sldId id="580" r:id="rId14"/>
    <p:sldId id="581" r:id="rId15"/>
    <p:sldId id="584" r:id="rId16"/>
    <p:sldId id="583" r:id="rId17"/>
    <p:sldId id="582" r:id="rId18"/>
    <p:sldId id="585" r:id="rId19"/>
    <p:sldId id="586" r:id="rId20"/>
    <p:sldId id="587" r:id="rId21"/>
    <p:sldId id="588" r:id="rId22"/>
    <p:sldId id="589" r:id="rId23"/>
    <p:sldId id="590" r:id="rId24"/>
    <p:sldId id="592" r:id="rId25"/>
    <p:sldId id="611"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08" r:id="rId42"/>
    <p:sldId id="609" r:id="rId43"/>
    <p:sldId id="610" r:id="rId44"/>
    <p:sldId id="369"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7E1908"/>
    <a:srgbClr val="860000"/>
    <a:srgbClr val="680000"/>
    <a:srgbClr val="C0C0C0"/>
    <a:srgbClr val="FFFFFF"/>
    <a:srgbClr val="F2F2F2"/>
    <a:srgbClr val="F6F6F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5055D-F759-498E-A522-861B13872AE3}" v="44" dt="2025-01-31T17:03:31.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4660"/>
  </p:normalViewPr>
  <p:slideViewPr>
    <p:cSldViewPr snapToGrid="0">
      <p:cViewPr varScale="1">
        <p:scale>
          <a:sx n="112" d="100"/>
          <a:sy n="112" d="100"/>
        </p:scale>
        <p:origin x="492" y="96"/>
      </p:cViewPr>
      <p:guideLst>
        <p:guide orient="horz" pos="2160"/>
        <p:guide pos="438"/>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a:t>Number of Cultivation Licenses, November 2024</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Lbl>
              <c:idx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03C-4396-BD29-5439AC2F6457}"/>
                </c:ext>
              </c:extLst>
            </c:dLbl>
            <c:dLbl>
              <c:idx val="1"/>
              <c:tx>
                <c:rich>
                  <a:bodyPr/>
                  <a:lstStyle/>
                  <a:p>
                    <a:r>
                      <a:rPr lang="en-US"/>
                      <a:t>261 (Medical)</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3C-4396-BD29-5439AC2F6457}"/>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'Business Comparisons'!$M$28:$M$29</c:f>
              <c:strCache>
                <c:ptCount val="2"/>
                <c:pt idx="0">
                  <c:v>Oklahoma Medical Growers</c:v>
                </c:pt>
                <c:pt idx="1">
                  <c:v>Colorado Medical/ Retail Growers</c:v>
                </c:pt>
              </c:strCache>
            </c:strRef>
          </c:cat>
          <c:val>
            <c:numRef>
              <c:f>'Business Comparisons'!$N$28:$N$29</c:f>
              <c:numCache>
                <c:formatCode>General</c:formatCode>
                <c:ptCount val="2"/>
                <c:pt idx="0" formatCode="#,##0">
                  <c:v>3138</c:v>
                </c:pt>
                <c:pt idx="1">
                  <c:v>261</c:v>
                </c:pt>
              </c:numCache>
            </c:numRef>
          </c:val>
          <c:extLst>
            <c:ext xmlns:c16="http://schemas.microsoft.com/office/drawing/2014/chart" uri="{C3380CC4-5D6E-409C-BE32-E72D297353CC}">
              <c16:uniqueId val="{00000002-003C-4396-BD29-5439AC2F6457}"/>
            </c:ext>
          </c:extLst>
        </c:ser>
        <c:ser>
          <c:idx val="1"/>
          <c:order val="1"/>
          <c:spPr>
            <a:solidFill>
              <a:schemeClr val="accent2">
                <a:alpha val="85000"/>
              </a:schemeClr>
            </a:solidFill>
            <a:ln w="9525" cap="flat" cmpd="sng" algn="ctr">
              <a:solidFill>
                <a:schemeClr val="lt1">
                  <a:alpha val="50000"/>
                </a:schemeClr>
              </a:solidFill>
              <a:round/>
            </a:ln>
            <a:effectLst/>
          </c:spPr>
          <c:invertIfNegative val="0"/>
          <c:dLbls>
            <c:dLbl>
              <c:idx val="1"/>
              <c:tx>
                <c:rich>
                  <a:bodyPr/>
                  <a:lstStyle/>
                  <a:p>
                    <a:fld id="{E5F50D89-0299-44A9-9DEF-1B8CC91FCD11}" type="VALUE">
                      <a:rPr lang="en-US"/>
                      <a:pPr/>
                      <a:t>[VALUE]</a:t>
                    </a:fld>
                    <a:r>
                      <a:rPr lang="en-US"/>
                      <a:t> (Recreational)</a:t>
                    </a:r>
                  </a:p>
                </c:rich>
              </c:tx>
              <c:dLblPos val="ctr"/>
              <c:showLegendKey val="0"/>
              <c:showVal val="1"/>
              <c:showCatName val="0"/>
              <c:showSerName val="0"/>
              <c:showPercent val="0"/>
              <c:showBubbleSize val="0"/>
              <c:extLst>
                <c:ext xmlns:c15="http://schemas.microsoft.com/office/drawing/2012/chart" uri="{CE6537A1-D6FC-4f65-9D91-7224C49458BB}">
                  <c15:layout>
                    <c:manualLayout>
                      <c:w val="0.2533195538057742"/>
                      <c:h val="0.11560185185185186"/>
                    </c:manualLayout>
                  </c15:layout>
                  <c15:dlblFieldTable/>
                  <c15:showDataLabelsRange val="0"/>
                </c:ext>
                <c:ext xmlns:c16="http://schemas.microsoft.com/office/drawing/2014/chart" uri="{C3380CC4-5D6E-409C-BE32-E72D297353CC}">
                  <c16:uniqueId val="{00000003-003C-4396-BD29-5439AC2F6457}"/>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'Business Comparisons'!$M$28:$M$29</c:f>
              <c:strCache>
                <c:ptCount val="2"/>
                <c:pt idx="0">
                  <c:v>Oklahoma Medical Growers</c:v>
                </c:pt>
                <c:pt idx="1">
                  <c:v>Colorado Medical/ Retail Growers</c:v>
                </c:pt>
              </c:strCache>
            </c:strRef>
          </c:cat>
          <c:val>
            <c:numRef>
              <c:f>'Business Comparisons'!$O$28:$O$29</c:f>
              <c:numCache>
                <c:formatCode>General</c:formatCode>
                <c:ptCount val="2"/>
                <c:pt idx="1">
                  <c:v>553</c:v>
                </c:pt>
              </c:numCache>
            </c:numRef>
          </c:val>
          <c:extLst>
            <c:ext xmlns:c16="http://schemas.microsoft.com/office/drawing/2014/chart" uri="{C3380CC4-5D6E-409C-BE32-E72D297353CC}">
              <c16:uniqueId val="{00000004-003C-4396-BD29-5439AC2F6457}"/>
            </c:ext>
          </c:extLst>
        </c:ser>
        <c:dLbls>
          <c:showLegendKey val="0"/>
          <c:showVal val="0"/>
          <c:showCatName val="0"/>
          <c:showSerName val="0"/>
          <c:showPercent val="0"/>
          <c:showBubbleSize val="0"/>
        </c:dLbls>
        <c:gapWidth val="87"/>
        <c:overlap val="100"/>
        <c:axId val="462890584"/>
        <c:axId val="462888784"/>
      </c:barChart>
      <c:catAx>
        <c:axId val="4628905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en-US"/>
          </a:p>
        </c:txPr>
        <c:crossAx val="462888784"/>
        <c:crosses val="autoZero"/>
        <c:auto val="1"/>
        <c:lblAlgn val="ctr"/>
        <c:lblOffset val="100"/>
        <c:noMultiLvlLbl val="0"/>
      </c:catAx>
      <c:valAx>
        <c:axId val="4628887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n-US"/>
                  <a:t>Number of Licenses</a:t>
                </a:r>
              </a:p>
            </c:rich>
          </c:tx>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crossAx val="4628905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t>Past Month Marijuana Use </a:t>
            </a:r>
          </a:p>
          <a:p>
            <a:pPr>
              <a:defRPr/>
            </a:pPr>
            <a:r>
              <a:rPr lang="en-US"/>
              <a:t>Youth Ages 12 to 17 Years Old</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'SAMHSA GRAPHS'!$A$29</c:f>
              <c:strCache>
                <c:ptCount val="1"/>
                <c:pt idx="0">
                  <c:v>National</c:v>
                </c:pt>
              </c:strCache>
            </c:strRef>
          </c:tx>
          <c:spPr>
            <a:ln w="34925" cap="rnd">
              <a:solidFill>
                <a:schemeClr val="accent1"/>
              </a:solidFill>
              <a:round/>
            </a:ln>
            <a:effectLst>
              <a:outerShdw blurRad="53975" dist="41275" dir="14700000" algn="t" rotWithShape="0">
                <a:srgbClr val="000000">
                  <a:alpha val="60000"/>
                </a:srgbClr>
              </a:outerShdw>
            </a:effectLst>
          </c:spPr>
          <c:marker>
            <c:symbol val="none"/>
          </c:marker>
          <c:dLbls>
            <c:dLbl>
              <c:idx val="8"/>
              <c:layout>
                <c:manualLayout>
                  <c:x val="-4.5861111111111214E-2"/>
                  <c:y val="-3.912596079412623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1166666666666668E-2"/>
                      <c:h val="0.10501450476585161"/>
                    </c:manualLayout>
                  </c15:layout>
                </c:ext>
                <c:ext xmlns:c16="http://schemas.microsoft.com/office/drawing/2014/chart" uri="{C3380CC4-5D6E-409C-BE32-E72D297353CC}">
                  <c16:uniqueId val="{00000000-78CD-408C-A6AC-16CA98A033D2}"/>
                </c:ext>
              </c:extLst>
            </c:dLbl>
            <c:dLbl>
              <c:idx val="9"/>
              <c:dLblPos val="t"/>
              <c:showLegendKey val="0"/>
              <c:showVal val="1"/>
              <c:showCatName val="0"/>
              <c:showSerName val="0"/>
              <c:showPercent val="0"/>
              <c:showBubbleSize val="0"/>
              <c:extLst>
                <c:ext xmlns:c15="http://schemas.microsoft.com/office/drawing/2012/chart" uri="{CE6537A1-D6FC-4f65-9D91-7224C49458BB}">
                  <c15:layout>
                    <c:manualLayout>
                      <c:w val="6.1166666666666668E-2"/>
                      <c:h val="5.1579103754036695E-2"/>
                    </c:manualLayout>
                  </c15:layout>
                </c:ext>
                <c:ext xmlns:c16="http://schemas.microsoft.com/office/drawing/2014/chart" uri="{C3380CC4-5D6E-409C-BE32-E72D297353CC}">
                  <c16:uniqueId val="{00000001-78CD-408C-A6AC-16CA98A033D2}"/>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'SAMHSA GRAPHS'!$B$27:$K$28</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'SAMHSA GRAPHS'!$B$29:$K$29</c:f>
              <c:numCache>
                <c:formatCode>0.00</c:formatCode>
                <c:ptCount val="10"/>
                <c:pt idx="0">
                  <c:v>7.15</c:v>
                </c:pt>
                <c:pt idx="1">
                  <c:v>7.22</c:v>
                </c:pt>
                <c:pt idx="2">
                  <c:v>7.2</c:v>
                </c:pt>
                <c:pt idx="3">
                  <c:v>6.75</c:v>
                </c:pt>
                <c:pt idx="4">
                  <c:v>6.46</c:v>
                </c:pt>
                <c:pt idx="5">
                  <c:v>6.56</c:v>
                </c:pt>
                <c:pt idx="6">
                  <c:v>7.02</c:v>
                </c:pt>
                <c:pt idx="7">
                  <c:v>6.63</c:v>
                </c:pt>
                <c:pt idx="8">
                  <c:v>5.76</c:v>
                </c:pt>
                <c:pt idx="9">
                  <c:v>6.25</c:v>
                </c:pt>
              </c:numCache>
            </c:numRef>
          </c:val>
          <c:smooth val="0"/>
          <c:extLst>
            <c:ext xmlns:c16="http://schemas.microsoft.com/office/drawing/2014/chart" uri="{C3380CC4-5D6E-409C-BE32-E72D297353CC}">
              <c16:uniqueId val="{00000002-78CD-408C-A6AC-16CA98A033D2}"/>
            </c:ext>
          </c:extLst>
        </c:ser>
        <c:ser>
          <c:idx val="1"/>
          <c:order val="1"/>
          <c:tx>
            <c:strRef>
              <c:f>'SAMHSA GRAPHS'!$A$30</c:f>
              <c:strCache>
                <c:ptCount val="1"/>
                <c:pt idx="0">
                  <c:v>Oklahoma </c:v>
                </c:pt>
              </c:strCache>
            </c:strRef>
          </c:tx>
          <c:spPr>
            <a:ln w="34925" cap="rnd">
              <a:solidFill>
                <a:schemeClr val="accent2"/>
              </a:solidFill>
              <a:round/>
            </a:ln>
            <a:effectLst>
              <a:outerShdw blurRad="53975" dist="41275" dir="14700000" algn="t" rotWithShape="0">
                <a:srgbClr val="000000">
                  <a:alpha val="60000"/>
                </a:srgbClr>
              </a:outerShdw>
            </a:effectLst>
          </c:spPr>
          <c:marker>
            <c:symbol val="none"/>
          </c:marker>
          <c:dLbls>
            <c:dLbl>
              <c:idx val="8"/>
              <c:layout>
                <c:manualLayout>
                  <c:x val="-4.5861111111111214E-2"/>
                  <c:y val="-5.522023004324062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1166666666666668E-2"/>
                      <c:h val="8.3264071157771929E-2"/>
                    </c:manualLayout>
                  </c15:layout>
                </c:ext>
                <c:ext xmlns:c16="http://schemas.microsoft.com/office/drawing/2014/chart" uri="{C3380CC4-5D6E-409C-BE32-E72D297353CC}">
                  <c16:uniqueId val="{00000003-78CD-408C-A6AC-16CA98A033D2}"/>
                </c:ext>
              </c:extLst>
            </c:dLbl>
            <c:dLbl>
              <c:idx val="9"/>
              <c:layout>
                <c:manualLayout>
                  <c:x val="-4.0753499562554578E-2"/>
                  <c:y val="-4.96819898505735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1166666666666668E-2"/>
                      <c:h val="7.9384466216797372E-2"/>
                    </c:manualLayout>
                  </c15:layout>
                </c:ext>
                <c:ext xmlns:c16="http://schemas.microsoft.com/office/drawing/2014/chart" uri="{C3380CC4-5D6E-409C-BE32-E72D297353CC}">
                  <c16:uniqueId val="{00000004-78CD-408C-A6AC-16CA98A033D2}"/>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'SAMHSA GRAPHS'!$B$27:$K$28</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'SAMHSA GRAPHS'!$B$30:$K$30</c:f>
              <c:numCache>
                <c:formatCode>0.00</c:formatCode>
                <c:ptCount val="10"/>
                <c:pt idx="0">
                  <c:v>5.16</c:v>
                </c:pt>
                <c:pt idx="1">
                  <c:v>5.52</c:v>
                </c:pt>
                <c:pt idx="2">
                  <c:v>5.42</c:v>
                </c:pt>
                <c:pt idx="3">
                  <c:v>5.2</c:v>
                </c:pt>
                <c:pt idx="4">
                  <c:v>5.38</c:v>
                </c:pt>
                <c:pt idx="5">
                  <c:v>5.31</c:v>
                </c:pt>
                <c:pt idx="6">
                  <c:v>5.84</c:v>
                </c:pt>
                <c:pt idx="7">
                  <c:v>5.99</c:v>
                </c:pt>
                <c:pt idx="8">
                  <c:v>9.74</c:v>
                </c:pt>
                <c:pt idx="9">
                  <c:v>9.17</c:v>
                </c:pt>
              </c:numCache>
            </c:numRef>
          </c:val>
          <c:smooth val="0"/>
          <c:extLst>
            <c:ext xmlns:c16="http://schemas.microsoft.com/office/drawing/2014/chart" uri="{C3380CC4-5D6E-409C-BE32-E72D297353CC}">
              <c16:uniqueId val="{00000005-78CD-408C-A6AC-16CA98A033D2}"/>
            </c:ext>
          </c:extLst>
        </c:ser>
        <c:dLbls>
          <c:dLblPos val="ctr"/>
          <c:showLegendKey val="0"/>
          <c:showVal val="1"/>
          <c:showCatName val="0"/>
          <c:showSerName val="0"/>
          <c:showPercent val="0"/>
          <c:showBubbleSize val="0"/>
        </c:dLbls>
        <c:smooth val="0"/>
        <c:axId val="737798976"/>
        <c:axId val="737796816"/>
      </c:lineChart>
      <c:catAx>
        <c:axId val="737798976"/>
        <c:scaling>
          <c:orientation val="minMax"/>
        </c:scaling>
        <c:delete val="0"/>
        <c:axPos val="b"/>
        <c:title>
          <c:tx>
            <c:rich>
              <a:bodyPr rot="0" spcFirstLastPara="1" vertOverflow="ellipsis" vert="horz" wrap="square" anchor="ctr" anchorCtr="1"/>
              <a:lstStyle/>
              <a:p>
                <a:pPr algn="l">
                  <a:defRPr sz="900" b="0" i="0" u="none" strike="noStrike" kern="1200" baseline="0">
                    <a:solidFill>
                      <a:sysClr val="windowText" lastClr="000000"/>
                    </a:solidFill>
                    <a:latin typeface="+mn-lt"/>
                    <a:ea typeface="+mn-ea"/>
                    <a:cs typeface="+mn-cs"/>
                  </a:defRPr>
                </a:pPr>
                <a:r>
                  <a:rPr lang="en-US"/>
                  <a:t>*Each data set is an average of the current collection year </a:t>
                </a:r>
              </a:p>
              <a:p>
                <a:pPr algn="l">
                  <a:defRPr/>
                </a:pPr>
                <a:r>
                  <a:rPr lang="en-US"/>
                  <a:t>and one year prior of data</a:t>
                </a:r>
              </a:p>
            </c:rich>
          </c:tx>
          <c:layout>
            <c:manualLayout>
              <c:xMode val="edge"/>
              <c:yMode val="edge"/>
              <c:x val="0"/>
              <c:y val="0.8723681152684174"/>
            </c:manualLayout>
          </c:layout>
          <c:overlay val="0"/>
          <c:spPr>
            <a:noFill/>
            <a:ln>
              <a:noFill/>
            </a:ln>
            <a:effectLst/>
          </c:spPr>
          <c:txPr>
            <a:bodyPr rot="0" spcFirstLastPara="1" vertOverflow="ellipsis" vert="horz" wrap="square" anchor="ctr" anchorCtr="1"/>
            <a:lstStyle/>
            <a:p>
              <a:pPr algn="l">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37796816"/>
        <c:crosses val="autoZero"/>
        <c:auto val="1"/>
        <c:lblAlgn val="ctr"/>
        <c:lblOffset val="100"/>
        <c:noMultiLvlLbl val="0"/>
      </c:catAx>
      <c:valAx>
        <c:axId val="737796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a:t>Average 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37798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a:t>Past Month Marijuana Use </a:t>
            </a:r>
          </a:p>
          <a:p>
            <a:pPr>
              <a:defRPr/>
            </a:pPr>
            <a:r>
              <a:rPr lang="en-US"/>
              <a:t>Ages 26+ Years Old</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'SAMHSA GRAPHS'!$A$70</c:f>
              <c:strCache>
                <c:ptCount val="1"/>
                <c:pt idx="0">
                  <c:v>National</c:v>
                </c:pt>
              </c:strCache>
            </c:strRef>
          </c:tx>
          <c:spPr>
            <a:ln w="34925" cap="rnd">
              <a:solidFill>
                <a:schemeClr val="accent1"/>
              </a:solidFill>
              <a:round/>
            </a:ln>
            <a:effectLst>
              <a:outerShdw blurRad="53975" dist="41275" dir="14700000" algn="t" rotWithShape="0">
                <a:srgbClr val="000000">
                  <a:alpha val="60000"/>
                </a:srgbClr>
              </a:outerShdw>
            </a:effectLst>
          </c:spPr>
          <c:marker>
            <c:symbol val="none"/>
          </c:marker>
          <c:dLbls>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A-4460-BB1C-3FB816391673}"/>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9A-4460-BB1C-3FB816391673}"/>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9A-4460-BB1C-3FB8163916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'SAMHSA GRAPHS'!$B$68:$K$69</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'SAMHSA GRAPHS'!$B$70:$K$70</c:f>
              <c:numCache>
                <c:formatCode>General</c:formatCode>
                <c:ptCount val="10"/>
                <c:pt idx="0">
                  <c:v>5.45</c:v>
                </c:pt>
                <c:pt idx="1">
                  <c:v>6.11</c:v>
                </c:pt>
                <c:pt idx="2">
                  <c:v>6.55</c:v>
                </c:pt>
                <c:pt idx="3">
                  <c:v>6.88</c:v>
                </c:pt>
                <c:pt idx="4">
                  <c:v>7.56</c:v>
                </c:pt>
                <c:pt idx="5">
                  <c:v>8.25</c:v>
                </c:pt>
                <c:pt idx="6">
                  <c:v>9.39</c:v>
                </c:pt>
                <c:pt idx="7">
                  <c:v>10.48</c:v>
                </c:pt>
                <c:pt idx="8">
                  <c:v>12.16</c:v>
                </c:pt>
                <c:pt idx="9">
                  <c:v>13.3</c:v>
                </c:pt>
              </c:numCache>
            </c:numRef>
          </c:val>
          <c:smooth val="0"/>
          <c:extLst>
            <c:ext xmlns:c16="http://schemas.microsoft.com/office/drawing/2014/chart" uri="{C3380CC4-5D6E-409C-BE32-E72D297353CC}">
              <c16:uniqueId val="{00000003-979A-4460-BB1C-3FB816391673}"/>
            </c:ext>
          </c:extLst>
        </c:ser>
        <c:ser>
          <c:idx val="1"/>
          <c:order val="1"/>
          <c:tx>
            <c:strRef>
              <c:f>'SAMHSA GRAPHS'!$A$71</c:f>
              <c:strCache>
                <c:ptCount val="1"/>
                <c:pt idx="0">
                  <c:v>Oklahoma </c:v>
                </c:pt>
              </c:strCache>
            </c:strRef>
          </c:tx>
          <c:spPr>
            <a:ln w="34925" cap="rnd">
              <a:solidFill>
                <a:schemeClr val="accent2"/>
              </a:solidFill>
              <a:round/>
            </a:ln>
            <a:effectLst>
              <a:outerShdw blurRad="53975" dist="41275" dir="14700000" algn="t" rotWithShape="0">
                <a:srgbClr val="000000">
                  <a:alpha val="60000"/>
                </a:srgbClr>
              </a:outerShdw>
            </a:effectLst>
          </c:spPr>
          <c:marker>
            <c:symbol val="none"/>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9A-4460-BB1C-3FB81639167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9A-4460-BB1C-3FB816391673}"/>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9A-4460-BB1C-3FB8163916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'SAMHSA GRAPHS'!$B$68:$K$69</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'SAMHSA GRAPHS'!$B$71:$K$71</c:f>
              <c:numCache>
                <c:formatCode>General</c:formatCode>
                <c:ptCount val="10"/>
                <c:pt idx="0">
                  <c:v>4.03</c:v>
                </c:pt>
                <c:pt idx="1">
                  <c:v>4.6100000000000003</c:v>
                </c:pt>
                <c:pt idx="2">
                  <c:v>4.82</c:v>
                </c:pt>
                <c:pt idx="3">
                  <c:v>4.68</c:v>
                </c:pt>
                <c:pt idx="4">
                  <c:v>5.39</c:v>
                </c:pt>
                <c:pt idx="5">
                  <c:v>6.09</c:v>
                </c:pt>
                <c:pt idx="6">
                  <c:v>9.09</c:v>
                </c:pt>
                <c:pt idx="7">
                  <c:v>12.96</c:v>
                </c:pt>
                <c:pt idx="8">
                  <c:v>15.53</c:v>
                </c:pt>
                <c:pt idx="9">
                  <c:v>17.54</c:v>
                </c:pt>
              </c:numCache>
            </c:numRef>
          </c:val>
          <c:smooth val="0"/>
          <c:extLst>
            <c:ext xmlns:c16="http://schemas.microsoft.com/office/drawing/2014/chart" uri="{C3380CC4-5D6E-409C-BE32-E72D297353CC}">
              <c16:uniqueId val="{00000007-979A-4460-BB1C-3FB816391673}"/>
            </c:ext>
          </c:extLst>
        </c:ser>
        <c:dLbls>
          <c:dLblPos val="t"/>
          <c:showLegendKey val="0"/>
          <c:showVal val="1"/>
          <c:showCatName val="0"/>
          <c:showSerName val="0"/>
          <c:showPercent val="0"/>
          <c:showBubbleSize val="0"/>
        </c:dLbls>
        <c:smooth val="0"/>
        <c:axId val="391613392"/>
        <c:axId val="391613752"/>
      </c:lineChart>
      <c:catAx>
        <c:axId val="391613392"/>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b="0" i="0" u="none" strike="noStrike" kern="1200" baseline="0">
                    <a:solidFill>
                      <a:sysClr val="windowText" lastClr="000000"/>
                    </a:solidFill>
                  </a:rPr>
                  <a:t>*Each data set  is an average of the current collection year </a:t>
                </a:r>
              </a:p>
              <a:p>
                <a:pPr>
                  <a:defRPr/>
                </a:pPr>
                <a:r>
                  <a:rPr lang="en-US" sz="900" b="0" i="0" u="none" strike="noStrike" kern="1200" baseline="0">
                    <a:solidFill>
                      <a:sysClr val="windowText" lastClr="000000"/>
                    </a:solidFill>
                  </a:rPr>
                  <a:t>and one year prior of data. </a:t>
                </a:r>
                <a:endParaRPr lang="en-US" sz="900"/>
              </a:p>
            </c:rich>
          </c:tx>
          <c:layout>
            <c:manualLayout>
              <c:xMode val="edge"/>
              <c:yMode val="edge"/>
              <c:x val="2.0379782072695456E-2"/>
              <c:y val="0.886389008158007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1613752"/>
        <c:crosses val="autoZero"/>
        <c:auto val="1"/>
        <c:lblAlgn val="ctr"/>
        <c:lblOffset val="100"/>
        <c:noMultiLvlLbl val="0"/>
      </c:catAx>
      <c:valAx>
        <c:axId val="391613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a:t>Average 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91613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w="57150"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schemeClr>
        </a:solidFill>
        <a:ln>
          <a:noFill/>
        </a:ln>
        <a:effectLst/>
        <a:sp3d/>
      </c:spPr>
    </c:floor>
    <c:sideWall>
      <c:thickness val="0"/>
      <c:spPr>
        <a:solidFill>
          <a:schemeClr val="bg2">
            <a:lumMod val="75000"/>
          </a:schemeClr>
        </a:solidFill>
        <a:ln>
          <a:noFill/>
        </a:ln>
        <a:effectLst/>
        <a:sp3d/>
      </c:spPr>
    </c:sideWall>
    <c:backWall>
      <c:thickness val="0"/>
      <c:spPr>
        <a:solidFill>
          <a:schemeClr val="bg2">
            <a:lumMod val="75000"/>
          </a:schemeClr>
        </a:solidFill>
        <a:ln>
          <a:noFill/>
        </a:ln>
        <a:effectLst/>
        <a:sp3d/>
      </c:spPr>
    </c:backWall>
    <c:plotArea>
      <c:layout/>
      <c:bar3DChart>
        <c:barDir val="col"/>
        <c:grouping val="clustered"/>
        <c:varyColors val="0"/>
        <c:ser>
          <c:idx val="0"/>
          <c:order val="0"/>
          <c:tx>
            <c:strRef>
              <c:f>'SAMHSA GRAPHS'!$O$9</c:f>
              <c:strCache>
                <c:ptCount val="1"/>
                <c:pt idx="0">
                  <c:v>Average Past Month Use of Marijuana
Adults Ages 26+ Years Old</c:v>
                </c:pt>
              </c:strCache>
            </c:strRef>
          </c:tx>
          <c:spPr>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c:spPr>
          <c:invertIfNegative val="0"/>
          <c:dLbls>
            <c:dLbl>
              <c:idx val="0"/>
              <c:layout>
                <c:manualLayout>
                  <c:x val="3.3333333333333284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1A-413E-8E88-168681F0CCC7}"/>
                </c:ext>
              </c:extLst>
            </c:dLbl>
            <c:dLbl>
              <c:idx val="1"/>
              <c:layout>
                <c:manualLayout>
                  <c:x val="3.0555555555555555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1A-413E-8E88-168681F0CCC7}"/>
                </c:ext>
              </c:extLst>
            </c:dLbl>
            <c:numFmt formatCode="0.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'SAMHSA GRAPHS'!$P$8:$Q$8</c:f>
              <c:strCache>
                <c:ptCount val="2"/>
                <c:pt idx="0">
                  <c:v>2015-2018 
Pre-Medical Legalization</c:v>
                </c:pt>
                <c:pt idx="1">
                  <c:v>2019-2022
Post-Medical Legalization</c:v>
                </c:pt>
              </c:strCache>
            </c:strRef>
          </c:cat>
          <c:val>
            <c:numRef>
              <c:f>'SAMHSA GRAPHS'!$P$9:$Q$9</c:f>
              <c:numCache>
                <c:formatCode>General</c:formatCode>
                <c:ptCount val="2"/>
                <c:pt idx="0">
                  <c:v>5.2450000000000004E-2</c:v>
                </c:pt>
                <c:pt idx="1">
                  <c:v>0.13780000000000001</c:v>
                </c:pt>
              </c:numCache>
            </c:numRef>
          </c:val>
          <c:extLst>
            <c:ext xmlns:c16="http://schemas.microsoft.com/office/drawing/2014/chart" uri="{C3380CC4-5D6E-409C-BE32-E72D297353CC}">
              <c16:uniqueId val="{00000002-751A-413E-8E88-168681F0CCC7}"/>
            </c:ext>
          </c:extLst>
        </c:ser>
        <c:dLbls>
          <c:showLegendKey val="0"/>
          <c:showVal val="1"/>
          <c:showCatName val="0"/>
          <c:showSerName val="0"/>
          <c:showPercent val="0"/>
          <c:showBubbleSize val="0"/>
        </c:dLbls>
        <c:gapWidth val="150"/>
        <c:shape val="box"/>
        <c:axId val="796540936"/>
        <c:axId val="796541296"/>
        <c:axId val="0"/>
      </c:bar3DChart>
      <c:catAx>
        <c:axId val="796540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96541296"/>
        <c:crosses val="autoZero"/>
        <c:auto val="1"/>
        <c:lblAlgn val="ctr"/>
        <c:lblOffset val="100"/>
        <c:noMultiLvlLbl val="0"/>
      </c:catAx>
      <c:valAx>
        <c:axId val="79654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a:t>Average 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96540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57150"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increase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increase</c:v>
                </c:pt>
              </c:strCache>
            </c:strRef>
          </c:tx>
          <c:spPr>
            <a:solidFill>
              <a:schemeClr val="accent6">
                <a:alpha val="85000"/>
              </a:schemeClr>
            </a:solidFill>
            <a:ln w="9525" cap="flat" cmpd="sng" algn="ctr">
              <a:noFill/>
              <a:round/>
            </a:ln>
            <a:effectLst/>
            <a:sp3d/>
          </c:spPr>
          <c:invertIfNegative val="0"/>
          <c:dLbls>
            <c:dLbl>
              <c:idx val="0"/>
              <c:layout>
                <c:manualLayout>
                  <c:x val="1.6666666666666666E-2"/>
                  <c:y val="-2.500000000000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ED-45BC-B65C-748C9C7E4112}"/>
                </c:ext>
              </c:extLst>
            </c:dLbl>
            <c:dLbl>
              <c:idx val="1"/>
              <c:layout>
                <c:manualLayout>
                  <c:x val="2.4999999999999897E-2"/>
                  <c:y val="-3.749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ED-45BC-B65C-748C9C7E4112}"/>
                </c:ext>
              </c:extLst>
            </c:dLbl>
            <c:dLbl>
              <c:idx val="2"/>
              <c:layout>
                <c:manualLayout>
                  <c:x val="1.3888888888888788E-2"/>
                  <c:y val="-3.3333333333333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D-45BC-B65C-748C9C7E41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0-5 Years</c:v>
                </c:pt>
                <c:pt idx="1">
                  <c:v>6-19 Years</c:v>
                </c:pt>
                <c:pt idx="2">
                  <c:v>20+ Years</c:v>
                </c:pt>
              </c:strCache>
            </c:strRef>
          </c:cat>
          <c:val>
            <c:numRef>
              <c:f>Sheet1!$B$2:$B$4</c:f>
              <c:numCache>
                <c:formatCode>0%</c:formatCode>
                <c:ptCount val="3"/>
                <c:pt idx="0">
                  <c:v>25.29</c:v>
                </c:pt>
                <c:pt idx="1">
                  <c:v>3.81</c:v>
                </c:pt>
                <c:pt idx="2">
                  <c:v>3.38</c:v>
                </c:pt>
              </c:numCache>
            </c:numRef>
          </c:val>
          <c:extLst>
            <c:ext xmlns:c16="http://schemas.microsoft.com/office/drawing/2014/chart" uri="{C3380CC4-5D6E-409C-BE32-E72D297353CC}">
              <c16:uniqueId val="{00000003-15ED-45BC-B65C-748C9C7E4112}"/>
            </c:ext>
          </c:extLst>
        </c:ser>
        <c:dLbls>
          <c:showLegendKey val="0"/>
          <c:showVal val="0"/>
          <c:showCatName val="0"/>
          <c:showSerName val="0"/>
          <c:showPercent val="0"/>
          <c:showBubbleSize val="0"/>
        </c:dLbls>
        <c:gapWidth val="65"/>
        <c:shape val="box"/>
        <c:axId val="1169308448"/>
        <c:axId val="1169305088"/>
        <c:axId val="0"/>
      </c:bar3DChart>
      <c:catAx>
        <c:axId val="11693084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169305088"/>
        <c:crosses val="autoZero"/>
        <c:auto val="1"/>
        <c:lblAlgn val="ctr"/>
        <c:lblOffset val="100"/>
        <c:noMultiLvlLbl val="0"/>
      </c:catAx>
      <c:valAx>
        <c:axId val="1169305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693084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0.65725</cdr:x>
      <cdr:y>0.64286</cdr:y>
    </cdr:from>
    <cdr:to>
      <cdr:x>0.86877</cdr:x>
      <cdr:y>0.72269</cdr:y>
    </cdr:to>
    <cdr:sp macro="" textlink="">
      <cdr:nvSpPr>
        <cdr:cNvPr id="2" name="TextBox 1">
          <a:extLst xmlns:a="http://schemas.openxmlformats.org/drawingml/2006/main">
            <a:ext uri="{FF2B5EF4-FFF2-40B4-BE49-F238E27FC236}">
              <a16:creationId xmlns:a16="http://schemas.microsoft.com/office/drawing/2014/main" id="{2B492F8C-E04D-6137-4211-5D22F295A0A0}"/>
            </a:ext>
          </a:extLst>
        </cdr:cNvPr>
        <cdr:cNvSpPr txBox="1"/>
      </cdr:nvSpPr>
      <cdr:spPr>
        <a:xfrm xmlns:a="http://schemas.openxmlformats.org/drawingml/2006/main">
          <a:off x="3065052" y="2057402"/>
          <a:ext cx="986425" cy="2554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kern="1200"/>
            <a:t>Total 814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9BEE7-C72E-4259-A335-8E65290629DF}" type="datetimeFigureOut">
              <a:rPr lang="en-US" smtClean="0"/>
              <a:t>1/31/2025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CBDDA-ED2E-42DC-AF24-C752663B8740}" type="slidenum">
              <a:rPr lang="en-US" smtClean="0"/>
              <a:t>‹#›</a:t>
            </a:fld>
            <a:endParaRPr lang="en-US" dirty="0"/>
          </a:p>
        </p:txBody>
      </p:sp>
    </p:spTree>
    <p:extLst>
      <p:ext uri="{BB962C8B-B14F-4D97-AF65-F5344CB8AC3E}">
        <p14:creationId xmlns:p14="http://schemas.microsoft.com/office/powerpoint/2010/main" val="3595749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7" name="1-Rectangle">
            <a:extLst>
              <a:ext uri="{FF2B5EF4-FFF2-40B4-BE49-F238E27FC236}">
                <a16:creationId xmlns:a16="http://schemas.microsoft.com/office/drawing/2014/main" id="{16CF0826-806D-4C5D-9487-66CD1DE6F9D5}"/>
              </a:ext>
            </a:extLst>
          </p:cNvPr>
          <p:cNvSpPr/>
          <p:nvPr userDrawn="1"/>
        </p:nvSpPr>
        <p:spPr>
          <a:xfrm>
            <a:off x="0" y="3429000"/>
            <a:ext cx="12192000" cy="3429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2-Rectangle">
            <a:extLst>
              <a:ext uri="{FF2B5EF4-FFF2-40B4-BE49-F238E27FC236}">
                <a16:creationId xmlns:a16="http://schemas.microsoft.com/office/drawing/2014/main" id="{80F39ED7-59A8-4837-B8FC-6B4F98DC7B4D}"/>
              </a:ext>
            </a:extLst>
          </p:cNvPr>
          <p:cNvSpPr/>
          <p:nvPr userDrawn="1"/>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3-Picture">
            <a:extLst>
              <a:ext uri="{FF2B5EF4-FFF2-40B4-BE49-F238E27FC236}">
                <a16:creationId xmlns:a16="http://schemas.microsoft.com/office/drawing/2014/main" id="{7D635FFC-A6CF-498A-AF57-2ABF78548F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530466" y="1339416"/>
            <a:ext cx="378506" cy="4908984"/>
          </a:xfrm>
          <a:prstGeom prst="rect">
            <a:avLst/>
          </a:prstGeom>
        </p:spPr>
      </p:pic>
      <p:pic>
        <p:nvPicPr>
          <p:cNvPr id="9" name="4-Picture">
            <a:extLst>
              <a:ext uri="{FF2B5EF4-FFF2-40B4-BE49-F238E27FC236}">
                <a16:creationId xmlns:a16="http://schemas.microsoft.com/office/drawing/2014/main" id="{46AE2B01-25DA-4B9B-AA79-479B7AFC1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289606" y="1339415"/>
            <a:ext cx="378506" cy="5023196"/>
          </a:xfrm>
          <a:prstGeom prst="rect">
            <a:avLst/>
          </a:prstGeom>
        </p:spPr>
      </p:pic>
      <p:sp>
        <p:nvSpPr>
          <p:cNvPr id="10" name="5-Rectangle">
            <a:extLst>
              <a:ext uri="{FF2B5EF4-FFF2-40B4-BE49-F238E27FC236}">
                <a16:creationId xmlns:a16="http://schemas.microsoft.com/office/drawing/2014/main" id="{C495E140-248B-4C87-94C4-49B9FC9A73F8}"/>
              </a:ext>
            </a:extLst>
          </p:cNvPr>
          <p:cNvSpPr/>
          <p:nvPr userDrawn="1"/>
        </p:nvSpPr>
        <p:spPr>
          <a:xfrm>
            <a:off x="632506" y="609601"/>
            <a:ext cx="10926988" cy="5753010"/>
          </a:xfrm>
          <a:prstGeom prst="rect">
            <a:avLst/>
          </a:prstGeom>
          <a:solidFill>
            <a:srgbClr val="FFFFFF"/>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6-Rectangle">
            <a:extLst>
              <a:ext uri="{FF2B5EF4-FFF2-40B4-BE49-F238E27FC236}">
                <a16:creationId xmlns:a16="http://schemas.microsoft.com/office/drawing/2014/main" id="{68FF5FC5-D4A1-4FDB-8186-114C1B0EB6BE}"/>
              </a:ext>
            </a:extLst>
          </p:cNvPr>
          <p:cNvSpPr/>
          <p:nvPr userDrawn="1"/>
        </p:nvSpPr>
        <p:spPr>
          <a:xfrm>
            <a:off x="864167" y="819236"/>
            <a:ext cx="10463666" cy="5379762"/>
          </a:xfrm>
          <a:prstGeom prst="rect">
            <a:avLst/>
          </a:prstGeom>
          <a:noFill/>
          <a:ln>
            <a:solidFill>
              <a:schemeClr val="accent1"/>
            </a:solid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854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6F26B9F-B06B-45AE-AF4E-45323F3E7247}"/>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D2DC5C5F-1079-41F4-95AC-36124C35DFC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E8738F99-4FF3-4465-8280-9A44F1908370}"/>
              </a:ext>
            </a:extLst>
          </p:cNvPr>
          <p:cNvSpPr>
            <a:spLocks noGrp="1"/>
          </p:cNvSpPr>
          <p:nvPr>
            <p:ph type="sldNum" sz="quarter" idx="12"/>
          </p:nvPr>
        </p:nvSpPr>
        <p:spPr/>
        <p:txBody>
          <a:bodyPr/>
          <a:lstStyle>
            <a:lvl1pPr>
              <a:defRPr/>
            </a:lvl1pPr>
          </a:lstStyle>
          <a:p>
            <a:pPr>
              <a:defRPr/>
            </a:pPr>
            <a:fld id="{E733F113-5D6F-4F80-87DC-B757B8DD08AB}" type="slidenum">
              <a:rPr lang="en-US" altLang="en-US"/>
              <a:pPr>
                <a:defRPr/>
              </a:pPr>
              <a:t>‹#›</a:t>
            </a:fld>
            <a:endParaRPr lang="en-US" altLang="en-US" dirty="0"/>
          </a:p>
        </p:txBody>
      </p:sp>
    </p:spTree>
    <p:extLst>
      <p:ext uri="{BB962C8B-B14F-4D97-AF65-F5344CB8AC3E}">
        <p14:creationId xmlns:p14="http://schemas.microsoft.com/office/powerpoint/2010/main" val="35205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0168" y="609600"/>
            <a:ext cx="10773833" cy="1143000"/>
          </a:xfrm>
        </p:spPr>
        <p:txBody>
          <a:bodyPr/>
          <a:lstStyle/>
          <a:p>
            <a:r>
              <a:rPr lang="en-US"/>
              <a:t>Click to edit Master title style</a:t>
            </a:r>
          </a:p>
        </p:txBody>
      </p:sp>
      <p:sp>
        <p:nvSpPr>
          <p:cNvPr id="3" name="Text Placeholder 2"/>
          <p:cNvSpPr>
            <a:spLocks noGrp="1"/>
          </p:cNvSpPr>
          <p:nvPr>
            <p:ph type="body" sz="half" idx="1"/>
          </p:nvPr>
        </p:nvSpPr>
        <p:spPr>
          <a:xfrm>
            <a:off x="91016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F06F34-92AA-49C5-A9D5-A17A7FC66E27}"/>
              </a:ext>
            </a:extLst>
          </p:cNvPr>
          <p:cNvSpPr>
            <a:spLocks noGrp="1"/>
          </p:cNvSpPr>
          <p:nvPr>
            <p:ph type="dt" sz="half" idx="10"/>
          </p:nvPr>
        </p:nvSpPr>
        <p:spPr>
          <a:xfrm>
            <a:off x="9620251" y="6442075"/>
            <a:ext cx="2540000" cy="381000"/>
          </a:xfrm>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BA344AF7-8099-4A50-9C60-76E1E5B90426}"/>
              </a:ext>
            </a:extLst>
          </p:cNvPr>
          <p:cNvSpPr>
            <a:spLocks noGrp="1"/>
          </p:cNvSpPr>
          <p:nvPr>
            <p:ph type="ftr" sz="quarter" idx="11"/>
          </p:nvPr>
        </p:nvSpPr>
        <p:spPr>
          <a:xfrm>
            <a:off x="910167" y="6365875"/>
            <a:ext cx="5689600" cy="457200"/>
          </a:xfr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6BEC9B5D-E1CD-41AD-9882-FBD690B41770}"/>
              </a:ext>
            </a:extLst>
          </p:cNvPr>
          <p:cNvSpPr>
            <a:spLocks noGrp="1"/>
          </p:cNvSpPr>
          <p:nvPr>
            <p:ph type="sldNum" sz="quarter" idx="12"/>
          </p:nvPr>
        </p:nvSpPr>
        <p:spPr>
          <a:xfrm>
            <a:off x="9599084" y="6148388"/>
            <a:ext cx="2540000" cy="381000"/>
          </a:xfrm>
        </p:spPr>
        <p:txBody>
          <a:bodyPr/>
          <a:lstStyle>
            <a:lvl2pPr lvl="1" eaLnBrk="1" hangingPunct="1">
              <a:defRPr/>
            </a:lvl2pPr>
          </a:lstStyle>
          <a:p>
            <a:pPr lvl="1">
              <a:defRPr/>
            </a:pPr>
            <a:fld id="{B48EE7D4-D788-405C-97EC-9ECFF7038189}" type="slidenum">
              <a:rPr lang="en-US" altLang="en-US"/>
              <a:pPr lvl="1">
                <a:defRPr/>
              </a:pPr>
              <a:t>‹#›</a:t>
            </a:fld>
            <a:endParaRPr lang="en-US" altLang="en-US" dirty="0"/>
          </a:p>
        </p:txBody>
      </p:sp>
    </p:spTree>
    <p:extLst>
      <p:ext uri="{BB962C8B-B14F-4D97-AF65-F5344CB8AC3E}">
        <p14:creationId xmlns:p14="http://schemas.microsoft.com/office/powerpoint/2010/main" val="424738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4F49254-1E15-41B5-A6A7-4B79AB23FD61}"/>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85104270-156F-470D-A089-D4CBDD16F20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B9E627D-35E1-441A-B806-9D9C950FA601}"/>
              </a:ext>
            </a:extLst>
          </p:cNvPr>
          <p:cNvSpPr>
            <a:spLocks noGrp="1"/>
          </p:cNvSpPr>
          <p:nvPr>
            <p:ph type="sldNum" sz="quarter" idx="12"/>
          </p:nvPr>
        </p:nvSpPr>
        <p:spPr/>
        <p:txBody>
          <a:bodyPr/>
          <a:lstStyle>
            <a:lvl1pPr>
              <a:defRPr/>
            </a:lvl1pPr>
          </a:lstStyle>
          <a:p>
            <a:pPr>
              <a:defRPr/>
            </a:pPr>
            <a:fld id="{C7C5B288-793E-4D95-A361-9702CA4512F3}" type="slidenum">
              <a:rPr lang="en-US" altLang="en-US"/>
              <a:pPr>
                <a:defRPr/>
              </a:pPr>
              <a:t>‹#›</a:t>
            </a:fld>
            <a:endParaRPr lang="en-US" altLang="en-US" dirty="0"/>
          </a:p>
        </p:txBody>
      </p:sp>
    </p:spTree>
    <p:extLst>
      <p:ext uri="{BB962C8B-B14F-4D97-AF65-F5344CB8AC3E}">
        <p14:creationId xmlns:p14="http://schemas.microsoft.com/office/powerpoint/2010/main" val="327134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7564F3-FF33-46E1-BD4E-F31222FFDA87}"/>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671EFB2F-6A57-4640-B25E-40FE8FF7AC3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D1D612C4-A6E2-4661-AD09-C0BEB8A7E479}"/>
              </a:ext>
            </a:extLst>
          </p:cNvPr>
          <p:cNvSpPr>
            <a:spLocks noGrp="1"/>
          </p:cNvSpPr>
          <p:nvPr>
            <p:ph type="sldNum" sz="quarter" idx="12"/>
          </p:nvPr>
        </p:nvSpPr>
        <p:spPr/>
        <p:txBody>
          <a:bodyPr/>
          <a:lstStyle>
            <a:lvl1pPr>
              <a:defRPr/>
            </a:lvl1pPr>
          </a:lstStyle>
          <a:p>
            <a:pPr>
              <a:defRPr/>
            </a:pPr>
            <a:fld id="{A908B6ED-DD76-4B17-AC30-AB2586780BDA}" type="slidenum">
              <a:rPr lang="en-US" altLang="en-US"/>
              <a:pPr>
                <a:defRPr/>
              </a:pPr>
              <a:t>‹#›</a:t>
            </a:fld>
            <a:endParaRPr lang="en-US" altLang="en-US" dirty="0"/>
          </a:p>
        </p:txBody>
      </p:sp>
    </p:spTree>
    <p:extLst>
      <p:ext uri="{BB962C8B-B14F-4D97-AF65-F5344CB8AC3E}">
        <p14:creationId xmlns:p14="http://schemas.microsoft.com/office/powerpoint/2010/main" val="288514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0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D03D074-04FF-4E9D-AED0-14F7D17A73B2}"/>
              </a:ext>
            </a:extLst>
          </p:cNvPr>
          <p:cNvSpPr>
            <a:spLocks noGrp="1"/>
          </p:cNvSpPr>
          <p:nvPr>
            <p:ph type="pic" idx="10"/>
          </p:nvPr>
        </p:nvSpPr>
        <p:spPr>
          <a:xfrm>
            <a:off x="2032314" y="2097491"/>
            <a:ext cx="3175848" cy="3176828"/>
          </a:xfrm>
          <a:custGeom>
            <a:avLst/>
            <a:gdLst>
              <a:gd name="connsiteX0" fmla="*/ 1587924 w 3175848"/>
              <a:gd name="connsiteY0" fmla="*/ 0 h 3176828"/>
              <a:gd name="connsiteX1" fmla="*/ 3175848 w 3175848"/>
              <a:gd name="connsiteY1" fmla="*/ 1588414 h 3176828"/>
              <a:gd name="connsiteX2" fmla="*/ 1587924 w 3175848"/>
              <a:gd name="connsiteY2" fmla="*/ 3176828 h 3176828"/>
              <a:gd name="connsiteX3" fmla="*/ 0 w 3175848"/>
              <a:gd name="connsiteY3" fmla="*/ 1588414 h 3176828"/>
              <a:gd name="connsiteX4" fmla="*/ 1587924 w 3175848"/>
              <a:gd name="connsiteY4" fmla="*/ 0 h 317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848" h="3176828">
                <a:moveTo>
                  <a:pt x="1587924" y="0"/>
                </a:moveTo>
                <a:cubicBezTo>
                  <a:pt x="2464910" y="0"/>
                  <a:pt x="3175848" y="711157"/>
                  <a:pt x="3175848" y="1588414"/>
                </a:cubicBezTo>
                <a:cubicBezTo>
                  <a:pt x="3175848" y="2465671"/>
                  <a:pt x="2464910" y="3176828"/>
                  <a:pt x="1587924" y="3176828"/>
                </a:cubicBezTo>
                <a:cubicBezTo>
                  <a:pt x="710938" y="3176828"/>
                  <a:pt x="0" y="2465671"/>
                  <a:pt x="0" y="1588414"/>
                </a:cubicBezTo>
                <a:cubicBezTo>
                  <a:pt x="0" y="711157"/>
                  <a:pt x="710938" y="0"/>
                  <a:pt x="1587924" y="0"/>
                </a:cubicBezTo>
                <a:close/>
              </a:path>
            </a:pathLst>
          </a:custGeom>
        </p:spPr>
        <p:txBody>
          <a:bodyPr vert="horz" wrap="square" lIns="91440" tIns="45720" rIns="91440" bIns="45720" rtlCol="0">
            <a:noAutofit/>
          </a:bodyPr>
          <a:lstStyle>
            <a:lvl1pPr>
              <a:defRPr lang="en-US">
                <a:solidFill>
                  <a:schemeClr val="tx1"/>
                </a:solidFill>
              </a:defRPr>
            </a:lvl1pPr>
          </a:lstStyle>
          <a:p>
            <a:pPr lvl="0"/>
            <a:endParaRPr lang="en-US" dirty="0"/>
          </a:p>
        </p:txBody>
      </p:sp>
    </p:spTree>
    <p:extLst>
      <p:ext uri="{BB962C8B-B14F-4D97-AF65-F5344CB8AC3E}">
        <p14:creationId xmlns:p14="http://schemas.microsoft.com/office/powerpoint/2010/main" val="328539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6813551-0AC3-470F-956A-8A4BD94A47BF}"/>
              </a:ext>
            </a:extLst>
          </p:cNvPr>
          <p:cNvSpPr>
            <a:spLocks noGrp="1"/>
          </p:cNvSpPr>
          <p:nvPr>
            <p:ph type="pic" idx="10"/>
          </p:nvPr>
        </p:nvSpPr>
        <p:spPr>
          <a:xfrm>
            <a:off x="987600" y="1970831"/>
            <a:ext cx="1414395" cy="1402202"/>
          </a:xfrm>
          <a:custGeom>
            <a:avLst/>
            <a:gdLst>
              <a:gd name="connsiteX0" fmla="*/ 0 w 1414395"/>
              <a:gd name="connsiteY0" fmla="*/ 0 h 1402202"/>
              <a:gd name="connsiteX1" fmla="*/ 1414395 w 1414395"/>
              <a:gd name="connsiteY1" fmla="*/ 0 h 1402202"/>
              <a:gd name="connsiteX2" fmla="*/ 1414395 w 1414395"/>
              <a:gd name="connsiteY2" fmla="*/ 1402202 h 1402202"/>
              <a:gd name="connsiteX3" fmla="*/ 0 w 1414395"/>
              <a:gd name="connsiteY3" fmla="*/ 1402202 h 1402202"/>
            </a:gdLst>
            <a:ahLst/>
            <a:cxnLst>
              <a:cxn ang="0">
                <a:pos x="connsiteX0" y="connsiteY0"/>
              </a:cxn>
              <a:cxn ang="0">
                <a:pos x="connsiteX1" y="connsiteY1"/>
              </a:cxn>
              <a:cxn ang="0">
                <a:pos x="connsiteX2" y="connsiteY2"/>
              </a:cxn>
              <a:cxn ang="0">
                <a:pos x="connsiteX3" y="connsiteY3"/>
              </a:cxn>
            </a:cxnLst>
            <a:rect l="l" t="t" r="r" b="b"/>
            <a:pathLst>
              <a:path w="1414395" h="1402202">
                <a:moveTo>
                  <a:pt x="0" y="0"/>
                </a:moveTo>
                <a:lnTo>
                  <a:pt x="1414395" y="0"/>
                </a:lnTo>
                <a:lnTo>
                  <a:pt x="1414395" y="1402202"/>
                </a:lnTo>
                <a:lnTo>
                  <a:pt x="0" y="1402202"/>
                </a:lnTo>
                <a:close/>
              </a:path>
            </a:pathLst>
          </a:custGeom>
        </p:spPr>
        <p:txBody>
          <a:bodyPr wrap="square">
            <a:noAutofit/>
          </a:bodyPr>
          <a:lstStyle/>
          <a:p>
            <a:endParaRPr lang="en-US" dirty="0"/>
          </a:p>
        </p:txBody>
      </p:sp>
      <p:sp>
        <p:nvSpPr>
          <p:cNvPr id="15" name="Picture Placeholder 14">
            <a:extLst>
              <a:ext uri="{FF2B5EF4-FFF2-40B4-BE49-F238E27FC236}">
                <a16:creationId xmlns:a16="http://schemas.microsoft.com/office/drawing/2014/main" id="{D8D2A41B-7614-404A-9C1D-E0E9D1131F6E}"/>
              </a:ext>
            </a:extLst>
          </p:cNvPr>
          <p:cNvSpPr>
            <a:spLocks noGrp="1"/>
          </p:cNvSpPr>
          <p:nvPr>
            <p:ph type="pic" sz="quarter" idx="11"/>
          </p:nvPr>
        </p:nvSpPr>
        <p:spPr>
          <a:xfrm>
            <a:off x="6619474" y="1970831"/>
            <a:ext cx="1414395" cy="1402202"/>
          </a:xfrm>
          <a:custGeom>
            <a:avLst/>
            <a:gdLst>
              <a:gd name="connsiteX0" fmla="*/ 0 w 1414395"/>
              <a:gd name="connsiteY0" fmla="*/ 0 h 1402202"/>
              <a:gd name="connsiteX1" fmla="*/ 1414395 w 1414395"/>
              <a:gd name="connsiteY1" fmla="*/ 0 h 1402202"/>
              <a:gd name="connsiteX2" fmla="*/ 1414395 w 1414395"/>
              <a:gd name="connsiteY2" fmla="*/ 1402202 h 1402202"/>
              <a:gd name="connsiteX3" fmla="*/ 0 w 1414395"/>
              <a:gd name="connsiteY3" fmla="*/ 1402202 h 1402202"/>
            </a:gdLst>
            <a:ahLst/>
            <a:cxnLst>
              <a:cxn ang="0">
                <a:pos x="connsiteX0" y="connsiteY0"/>
              </a:cxn>
              <a:cxn ang="0">
                <a:pos x="connsiteX1" y="connsiteY1"/>
              </a:cxn>
              <a:cxn ang="0">
                <a:pos x="connsiteX2" y="connsiteY2"/>
              </a:cxn>
              <a:cxn ang="0">
                <a:pos x="connsiteX3" y="connsiteY3"/>
              </a:cxn>
            </a:cxnLst>
            <a:rect l="l" t="t" r="r" b="b"/>
            <a:pathLst>
              <a:path w="1414395" h="1402202">
                <a:moveTo>
                  <a:pt x="0" y="0"/>
                </a:moveTo>
                <a:lnTo>
                  <a:pt x="1414395" y="0"/>
                </a:lnTo>
                <a:lnTo>
                  <a:pt x="1414395" y="1402202"/>
                </a:lnTo>
                <a:lnTo>
                  <a:pt x="0" y="1402202"/>
                </a:lnTo>
                <a:close/>
              </a:path>
            </a:pathLst>
          </a:custGeom>
        </p:spPr>
        <p:txBody>
          <a:bodyPr wrap="square">
            <a:noAutofit/>
          </a:bodyPr>
          <a:lstStyle/>
          <a:p>
            <a:endParaRPr lang="en-US" dirty="0"/>
          </a:p>
        </p:txBody>
      </p:sp>
      <p:sp>
        <p:nvSpPr>
          <p:cNvPr id="17" name="Picture Placeholder 16">
            <a:extLst>
              <a:ext uri="{FF2B5EF4-FFF2-40B4-BE49-F238E27FC236}">
                <a16:creationId xmlns:a16="http://schemas.microsoft.com/office/drawing/2014/main" id="{A4419266-FECD-4549-9E54-3EB6D0FFC723}"/>
              </a:ext>
            </a:extLst>
          </p:cNvPr>
          <p:cNvSpPr>
            <a:spLocks noGrp="1"/>
          </p:cNvSpPr>
          <p:nvPr>
            <p:ph type="pic" sz="quarter" idx="12"/>
          </p:nvPr>
        </p:nvSpPr>
        <p:spPr>
          <a:xfrm>
            <a:off x="987600" y="4610122"/>
            <a:ext cx="1414395" cy="1402202"/>
          </a:xfrm>
          <a:custGeom>
            <a:avLst/>
            <a:gdLst>
              <a:gd name="connsiteX0" fmla="*/ 0 w 1414395"/>
              <a:gd name="connsiteY0" fmla="*/ 0 h 1402202"/>
              <a:gd name="connsiteX1" fmla="*/ 1414395 w 1414395"/>
              <a:gd name="connsiteY1" fmla="*/ 0 h 1402202"/>
              <a:gd name="connsiteX2" fmla="*/ 1414395 w 1414395"/>
              <a:gd name="connsiteY2" fmla="*/ 1402202 h 1402202"/>
              <a:gd name="connsiteX3" fmla="*/ 0 w 1414395"/>
              <a:gd name="connsiteY3" fmla="*/ 1402202 h 1402202"/>
            </a:gdLst>
            <a:ahLst/>
            <a:cxnLst>
              <a:cxn ang="0">
                <a:pos x="connsiteX0" y="connsiteY0"/>
              </a:cxn>
              <a:cxn ang="0">
                <a:pos x="connsiteX1" y="connsiteY1"/>
              </a:cxn>
              <a:cxn ang="0">
                <a:pos x="connsiteX2" y="connsiteY2"/>
              </a:cxn>
              <a:cxn ang="0">
                <a:pos x="connsiteX3" y="connsiteY3"/>
              </a:cxn>
            </a:cxnLst>
            <a:rect l="l" t="t" r="r" b="b"/>
            <a:pathLst>
              <a:path w="1414395" h="1402202">
                <a:moveTo>
                  <a:pt x="0" y="0"/>
                </a:moveTo>
                <a:lnTo>
                  <a:pt x="1414395" y="0"/>
                </a:lnTo>
                <a:lnTo>
                  <a:pt x="1414395" y="1402202"/>
                </a:lnTo>
                <a:lnTo>
                  <a:pt x="0" y="1402202"/>
                </a:lnTo>
                <a:close/>
              </a:path>
            </a:pathLst>
          </a:custGeom>
        </p:spPr>
        <p:txBody>
          <a:bodyPr wrap="square">
            <a:noAutofit/>
          </a:bodyPr>
          <a:lstStyle/>
          <a:p>
            <a:endParaRPr lang="en-US" dirty="0"/>
          </a:p>
        </p:txBody>
      </p:sp>
      <p:sp>
        <p:nvSpPr>
          <p:cNvPr id="19" name="Picture Placeholder 18">
            <a:extLst>
              <a:ext uri="{FF2B5EF4-FFF2-40B4-BE49-F238E27FC236}">
                <a16:creationId xmlns:a16="http://schemas.microsoft.com/office/drawing/2014/main" id="{2C05A997-5B51-4AF7-8AB8-6D34E0FE87C8}"/>
              </a:ext>
            </a:extLst>
          </p:cNvPr>
          <p:cNvSpPr>
            <a:spLocks noGrp="1"/>
          </p:cNvSpPr>
          <p:nvPr>
            <p:ph type="pic" sz="quarter" idx="13"/>
          </p:nvPr>
        </p:nvSpPr>
        <p:spPr>
          <a:xfrm>
            <a:off x="6619474" y="4610122"/>
            <a:ext cx="1414395" cy="1402202"/>
          </a:xfrm>
          <a:custGeom>
            <a:avLst/>
            <a:gdLst>
              <a:gd name="connsiteX0" fmla="*/ 0 w 1414395"/>
              <a:gd name="connsiteY0" fmla="*/ 0 h 1402202"/>
              <a:gd name="connsiteX1" fmla="*/ 1414395 w 1414395"/>
              <a:gd name="connsiteY1" fmla="*/ 0 h 1402202"/>
              <a:gd name="connsiteX2" fmla="*/ 1414395 w 1414395"/>
              <a:gd name="connsiteY2" fmla="*/ 1402202 h 1402202"/>
              <a:gd name="connsiteX3" fmla="*/ 0 w 1414395"/>
              <a:gd name="connsiteY3" fmla="*/ 1402202 h 1402202"/>
            </a:gdLst>
            <a:ahLst/>
            <a:cxnLst>
              <a:cxn ang="0">
                <a:pos x="connsiteX0" y="connsiteY0"/>
              </a:cxn>
              <a:cxn ang="0">
                <a:pos x="connsiteX1" y="connsiteY1"/>
              </a:cxn>
              <a:cxn ang="0">
                <a:pos x="connsiteX2" y="connsiteY2"/>
              </a:cxn>
              <a:cxn ang="0">
                <a:pos x="connsiteX3" y="connsiteY3"/>
              </a:cxn>
            </a:cxnLst>
            <a:rect l="l" t="t" r="r" b="b"/>
            <a:pathLst>
              <a:path w="1414395" h="1402202">
                <a:moveTo>
                  <a:pt x="0" y="0"/>
                </a:moveTo>
                <a:lnTo>
                  <a:pt x="1414395" y="0"/>
                </a:lnTo>
                <a:lnTo>
                  <a:pt x="1414395" y="1402202"/>
                </a:lnTo>
                <a:lnTo>
                  <a:pt x="0" y="1402202"/>
                </a:lnTo>
                <a:close/>
              </a:path>
            </a:pathLst>
          </a:custGeom>
        </p:spPr>
        <p:txBody>
          <a:bodyPr wrap="square">
            <a:noAutofit/>
          </a:bodyPr>
          <a:lstStyle/>
          <a:p>
            <a:endParaRPr lang="en-US" dirty="0"/>
          </a:p>
        </p:txBody>
      </p:sp>
    </p:spTree>
    <p:extLst>
      <p:ext uri="{BB962C8B-B14F-4D97-AF65-F5344CB8AC3E}">
        <p14:creationId xmlns:p14="http://schemas.microsoft.com/office/powerpoint/2010/main" val="10149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4D0AF05-D9E2-44B4-800D-61A942F20041}"/>
              </a:ext>
            </a:extLst>
          </p:cNvPr>
          <p:cNvSpPr>
            <a:spLocks noGrp="1"/>
          </p:cNvSpPr>
          <p:nvPr>
            <p:ph type="pic" idx="10"/>
          </p:nvPr>
        </p:nvSpPr>
        <p:spPr>
          <a:xfrm>
            <a:off x="671551" y="2142685"/>
            <a:ext cx="1988355" cy="1988355"/>
          </a:xfrm>
          <a:custGeom>
            <a:avLst/>
            <a:gdLst>
              <a:gd name="connsiteX0" fmla="*/ 0 w 1988355"/>
              <a:gd name="connsiteY0" fmla="*/ 0 h 1988355"/>
              <a:gd name="connsiteX1" fmla="*/ 1988355 w 1988355"/>
              <a:gd name="connsiteY1" fmla="*/ 0 h 1988355"/>
              <a:gd name="connsiteX2" fmla="*/ 1988355 w 1988355"/>
              <a:gd name="connsiteY2" fmla="*/ 1988355 h 1988355"/>
              <a:gd name="connsiteX3" fmla="*/ 0 w 1988355"/>
              <a:gd name="connsiteY3" fmla="*/ 1988355 h 1988355"/>
            </a:gdLst>
            <a:ahLst/>
            <a:cxnLst>
              <a:cxn ang="0">
                <a:pos x="connsiteX0" y="connsiteY0"/>
              </a:cxn>
              <a:cxn ang="0">
                <a:pos x="connsiteX1" y="connsiteY1"/>
              </a:cxn>
              <a:cxn ang="0">
                <a:pos x="connsiteX2" y="connsiteY2"/>
              </a:cxn>
              <a:cxn ang="0">
                <a:pos x="connsiteX3" y="connsiteY3"/>
              </a:cxn>
            </a:cxnLst>
            <a:rect l="l" t="t" r="r" b="b"/>
            <a:pathLst>
              <a:path w="1988355" h="1988355">
                <a:moveTo>
                  <a:pt x="0" y="0"/>
                </a:moveTo>
                <a:lnTo>
                  <a:pt x="1988355" y="0"/>
                </a:lnTo>
                <a:lnTo>
                  <a:pt x="1988355" y="1988355"/>
                </a:lnTo>
                <a:lnTo>
                  <a:pt x="0" y="1988355"/>
                </a:lnTo>
                <a:close/>
              </a:path>
            </a:pathLst>
          </a:custGeom>
        </p:spPr>
        <p:txBody>
          <a:bodyPr vert="horz" wrap="square" lIns="91440" tIns="45720" rIns="91440" bIns="45720" rtlCol="0">
            <a:noAutofit/>
          </a:bodyPr>
          <a:lstStyle>
            <a:lvl1pPr>
              <a:defRPr lang="en-US">
                <a:solidFill>
                  <a:schemeClr val="tx1"/>
                </a:solidFill>
              </a:defRPr>
            </a:lvl1pPr>
          </a:lstStyle>
          <a:p>
            <a:pPr lvl="0"/>
            <a:endParaRPr lang="en-US" dirty="0"/>
          </a:p>
        </p:txBody>
      </p:sp>
      <p:sp>
        <p:nvSpPr>
          <p:cNvPr id="15" name="Picture Placeholder 14">
            <a:extLst>
              <a:ext uri="{FF2B5EF4-FFF2-40B4-BE49-F238E27FC236}">
                <a16:creationId xmlns:a16="http://schemas.microsoft.com/office/drawing/2014/main" id="{22D74942-325A-444D-AAF5-236F10F7B929}"/>
              </a:ext>
            </a:extLst>
          </p:cNvPr>
          <p:cNvSpPr>
            <a:spLocks noGrp="1"/>
          </p:cNvSpPr>
          <p:nvPr>
            <p:ph type="pic" sz="quarter" idx="11"/>
          </p:nvPr>
        </p:nvSpPr>
        <p:spPr>
          <a:xfrm>
            <a:off x="6686850" y="2142685"/>
            <a:ext cx="1988355" cy="1988355"/>
          </a:xfrm>
          <a:custGeom>
            <a:avLst/>
            <a:gdLst>
              <a:gd name="connsiteX0" fmla="*/ 0 w 1988355"/>
              <a:gd name="connsiteY0" fmla="*/ 0 h 1988355"/>
              <a:gd name="connsiteX1" fmla="*/ 1988355 w 1988355"/>
              <a:gd name="connsiteY1" fmla="*/ 0 h 1988355"/>
              <a:gd name="connsiteX2" fmla="*/ 1988355 w 1988355"/>
              <a:gd name="connsiteY2" fmla="*/ 1988355 h 1988355"/>
              <a:gd name="connsiteX3" fmla="*/ 0 w 1988355"/>
              <a:gd name="connsiteY3" fmla="*/ 1988355 h 1988355"/>
            </a:gdLst>
            <a:ahLst/>
            <a:cxnLst>
              <a:cxn ang="0">
                <a:pos x="connsiteX0" y="connsiteY0"/>
              </a:cxn>
              <a:cxn ang="0">
                <a:pos x="connsiteX1" y="connsiteY1"/>
              </a:cxn>
              <a:cxn ang="0">
                <a:pos x="connsiteX2" y="connsiteY2"/>
              </a:cxn>
              <a:cxn ang="0">
                <a:pos x="connsiteX3" y="connsiteY3"/>
              </a:cxn>
            </a:cxnLst>
            <a:rect l="l" t="t" r="r" b="b"/>
            <a:pathLst>
              <a:path w="1988355" h="1988355">
                <a:moveTo>
                  <a:pt x="0" y="0"/>
                </a:moveTo>
                <a:lnTo>
                  <a:pt x="1988355" y="0"/>
                </a:lnTo>
                <a:lnTo>
                  <a:pt x="1988355" y="1988355"/>
                </a:lnTo>
                <a:lnTo>
                  <a:pt x="0" y="1988355"/>
                </a:lnTo>
                <a:close/>
              </a:path>
            </a:pathLst>
          </a:custGeom>
        </p:spPr>
        <p:txBody>
          <a:bodyPr vert="horz" wrap="square" lIns="91440" tIns="45720" rIns="91440" bIns="45720" rtlCol="0">
            <a:noAutofit/>
          </a:bodyPr>
          <a:lstStyle>
            <a:lvl1pPr>
              <a:defRPr lang="en-US">
                <a:solidFill>
                  <a:schemeClr val="tx1"/>
                </a:solidFill>
              </a:defRPr>
            </a:lvl1pPr>
          </a:lstStyle>
          <a:p>
            <a:pPr lvl="0"/>
            <a:endParaRPr lang="en-US" dirty="0"/>
          </a:p>
        </p:txBody>
      </p:sp>
    </p:spTree>
    <p:extLst>
      <p:ext uri="{BB962C8B-B14F-4D97-AF65-F5344CB8AC3E}">
        <p14:creationId xmlns:p14="http://schemas.microsoft.com/office/powerpoint/2010/main" val="4219053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D28577C-1DAC-4360-AD6B-1B0594DD4C90}"/>
              </a:ext>
            </a:extLst>
          </p:cNvPr>
          <p:cNvSpPr>
            <a:spLocks noGrp="1"/>
          </p:cNvSpPr>
          <p:nvPr>
            <p:ph type="pic" idx="10"/>
          </p:nvPr>
        </p:nvSpPr>
        <p:spPr>
          <a:xfrm>
            <a:off x="882681" y="2011856"/>
            <a:ext cx="2676376" cy="2017951"/>
          </a:xfrm>
          <a:custGeom>
            <a:avLst/>
            <a:gdLst>
              <a:gd name="connsiteX0" fmla="*/ 0 w 2676376"/>
              <a:gd name="connsiteY0" fmla="*/ 0 h 2017951"/>
              <a:gd name="connsiteX1" fmla="*/ 2676376 w 2676376"/>
              <a:gd name="connsiteY1" fmla="*/ 0 h 2017951"/>
              <a:gd name="connsiteX2" fmla="*/ 2676376 w 2676376"/>
              <a:gd name="connsiteY2" fmla="*/ 2017951 h 2017951"/>
              <a:gd name="connsiteX3" fmla="*/ 0 w 2676376"/>
              <a:gd name="connsiteY3" fmla="*/ 2017951 h 2017951"/>
            </a:gdLst>
            <a:ahLst/>
            <a:cxnLst>
              <a:cxn ang="0">
                <a:pos x="connsiteX0" y="connsiteY0"/>
              </a:cxn>
              <a:cxn ang="0">
                <a:pos x="connsiteX1" y="connsiteY1"/>
              </a:cxn>
              <a:cxn ang="0">
                <a:pos x="connsiteX2" y="connsiteY2"/>
              </a:cxn>
              <a:cxn ang="0">
                <a:pos x="connsiteX3" y="connsiteY3"/>
              </a:cxn>
            </a:cxnLst>
            <a:rect l="l" t="t" r="r" b="b"/>
            <a:pathLst>
              <a:path w="2676376" h="2017951">
                <a:moveTo>
                  <a:pt x="0" y="0"/>
                </a:moveTo>
                <a:lnTo>
                  <a:pt x="2676376" y="0"/>
                </a:lnTo>
                <a:lnTo>
                  <a:pt x="2676376" y="2017951"/>
                </a:lnTo>
                <a:lnTo>
                  <a:pt x="0" y="2017951"/>
                </a:lnTo>
                <a:close/>
              </a:path>
            </a:pathLst>
          </a:custGeom>
        </p:spPr>
        <p:txBody>
          <a:bodyPr wrap="square">
            <a:noAutofit/>
          </a:bodyPr>
          <a:lstStyle/>
          <a:p>
            <a:endParaRPr lang="en-US" dirty="0"/>
          </a:p>
        </p:txBody>
      </p:sp>
      <p:sp>
        <p:nvSpPr>
          <p:cNvPr id="15" name="Picture Placeholder 14">
            <a:extLst>
              <a:ext uri="{FF2B5EF4-FFF2-40B4-BE49-F238E27FC236}">
                <a16:creationId xmlns:a16="http://schemas.microsoft.com/office/drawing/2014/main" id="{9F92A25F-E279-42C1-8834-6265866AF923}"/>
              </a:ext>
            </a:extLst>
          </p:cNvPr>
          <p:cNvSpPr>
            <a:spLocks noGrp="1"/>
          </p:cNvSpPr>
          <p:nvPr>
            <p:ph type="pic" sz="quarter" idx="11"/>
          </p:nvPr>
        </p:nvSpPr>
        <p:spPr>
          <a:xfrm>
            <a:off x="3631464" y="4084348"/>
            <a:ext cx="2688569" cy="2017951"/>
          </a:xfrm>
          <a:custGeom>
            <a:avLst/>
            <a:gdLst>
              <a:gd name="connsiteX0" fmla="*/ 0 w 2688569"/>
              <a:gd name="connsiteY0" fmla="*/ 0 h 2017951"/>
              <a:gd name="connsiteX1" fmla="*/ 2688569 w 2688569"/>
              <a:gd name="connsiteY1" fmla="*/ 0 h 2017951"/>
              <a:gd name="connsiteX2" fmla="*/ 2688569 w 2688569"/>
              <a:gd name="connsiteY2" fmla="*/ 2017951 h 2017951"/>
              <a:gd name="connsiteX3" fmla="*/ 0 w 2688569"/>
              <a:gd name="connsiteY3" fmla="*/ 2017951 h 2017951"/>
            </a:gdLst>
            <a:ahLst/>
            <a:cxnLst>
              <a:cxn ang="0">
                <a:pos x="connsiteX0" y="connsiteY0"/>
              </a:cxn>
              <a:cxn ang="0">
                <a:pos x="connsiteX1" y="connsiteY1"/>
              </a:cxn>
              <a:cxn ang="0">
                <a:pos x="connsiteX2" y="connsiteY2"/>
              </a:cxn>
              <a:cxn ang="0">
                <a:pos x="connsiteX3" y="connsiteY3"/>
              </a:cxn>
            </a:cxnLst>
            <a:rect l="l" t="t" r="r" b="b"/>
            <a:pathLst>
              <a:path w="2688569" h="2017951">
                <a:moveTo>
                  <a:pt x="0" y="0"/>
                </a:moveTo>
                <a:lnTo>
                  <a:pt x="2688569" y="0"/>
                </a:lnTo>
                <a:lnTo>
                  <a:pt x="2688569" y="2017951"/>
                </a:lnTo>
                <a:lnTo>
                  <a:pt x="0" y="2017951"/>
                </a:lnTo>
                <a:close/>
              </a:path>
            </a:pathLst>
          </a:custGeom>
        </p:spPr>
        <p:txBody>
          <a:bodyPr wrap="square">
            <a:noAutofit/>
          </a:bodyPr>
          <a:lstStyle/>
          <a:p>
            <a:endParaRPr lang="en-US" dirty="0"/>
          </a:p>
        </p:txBody>
      </p:sp>
    </p:spTree>
    <p:extLst>
      <p:ext uri="{BB962C8B-B14F-4D97-AF65-F5344CB8AC3E}">
        <p14:creationId xmlns:p14="http://schemas.microsoft.com/office/powerpoint/2010/main" val="36686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D4728E0-12C6-45B5-AC6C-CAC4E44308B1}"/>
              </a:ext>
            </a:extLst>
          </p:cNvPr>
          <p:cNvSpPr>
            <a:spLocks noGrp="1"/>
          </p:cNvSpPr>
          <p:nvPr>
            <p:ph type="pic" idx="10"/>
          </p:nvPr>
        </p:nvSpPr>
        <p:spPr>
          <a:xfrm>
            <a:off x="4273036" y="1841547"/>
            <a:ext cx="3670110" cy="2036240"/>
          </a:xfrm>
          <a:custGeom>
            <a:avLst/>
            <a:gdLst>
              <a:gd name="connsiteX0" fmla="*/ 0 w 3670110"/>
              <a:gd name="connsiteY0" fmla="*/ 0 h 2036240"/>
              <a:gd name="connsiteX1" fmla="*/ 3670110 w 3670110"/>
              <a:gd name="connsiteY1" fmla="*/ 0 h 2036240"/>
              <a:gd name="connsiteX2" fmla="*/ 3670110 w 3670110"/>
              <a:gd name="connsiteY2" fmla="*/ 2036240 h 2036240"/>
              <a:gd name="connsiteX3" fmla="*/ 0 w 3670110"/>
              <a:gd name="connsiteY3" fmla="*/ 2036240 h 2036240"/>
            </a:gdLst>
            <a:ahLst/>
            <a:cxnLst>
              <a:cxn ang="0">
                <a:pos x="connsiteX0" y="connsiteY0"/>
              </a:cxn>
              <a:cxn ang="0">
                <a:pos x="connsiteX1" y="connsiteY1"/>
              </a:cxn>
              <a:cxn ang="0">
                <a:pos x="connsiteX2" y="connsiteY2"/>
              </a:cxn>
              <a:cxn ang="0">
                <a:pos x="connsiteX3" y="connsiteY3"/>
              </a:cxn>
            </a:cxnLst>
            <a:rect l="l" t="t" r="r" b="b"/>
            <a:pathLst>
              <a:path w="3670110" h="2036240">
                <a:moveTo>
                  <a:pt x="0" y="0"/>
                </a:moveTo>
                <a:lnTo>
                  <a:pt x="3670110" y="0"/>
                </a:lnTo>
                <a:lnTo>
                  <a:pt x="3670110" y="2036240"/>
                </a:lnTo>
                <a:lnTo>
                  <a:pt x="0" y="2036240"/>
                </a:lnTo>
                <a:close/>
              </a:path>
            </a:pathLst>
          </a:custGeom>
        </p:spPr>
        <p:txBody>
          <a:bodyPr wrap="square">
            <a:noAutofit/>
          </a:bodyPr>
          <a:lstStyle/>
          <a:p>
            <a:endParaRPr lang="en-US" dirty="0"/>
          </a:p>
        </p:txBody>
      </p:sp>
      <p:sp>
        <p:nvSpPr>
          <p:cNvPr id="15" name="Picture Placeholder 14">
            <a:extLst>
              <a:ext uri="{FF2B5EF4-FFF2-40B4-BE49-F238E27FC236}">
                <a16:creationId xmlns:a16="http://schemas.microsoft.com/office/drawing/2014/main" id="{7975CDF0-03CA-446D-A804-93B9A2C6805E}"/>
              </a:ext>
            </a:extLst>
          </p:cNvPr>
          <p:cNvSpPr>
            <a:spLocks noGrp="1"/>
          </p:cNvSpPr>
          <p:nvPr>
            <p:ph type="pic" sz="quarter" idx="11"/>
          </p:nvPr>
        </p:nvSpPr>
        <p:spPr>
          <a:xfrm>
            <a:off x="494164" y="4097415"/>
            <a:ext cx="3596952" cy="2011854"/>
          </a:xfrm>
          <a:custGeom>
            <a:avLst/>
            <a:gdLst>
              <a:gd name="connsiteX0" fmla="*/ 0 w 3596952"/>
              <a:gd name="connsiteY0" fmla="*/ 0 h 2011854"/>
              <a:gd name="connsiteX1" fmla="*/ 3596952 w 3596952"/>
              <a:gd name="connsiteY1" fmla="*/ 0 h 2011854"/>
              <a:gd name="connsiteX2" fmla="*/ 3596952 w 3596952"/>
              <a:gd name="connsiteY2" fmla="*/ 2011854 h 2011854"/>
              <a:gd name="connsiteX3" fmla="*/ 0 w 3596952"/>
              <a:gd name="connsiteY3" fmla="*/ 2011854 h 2011854"/>
            </a:gdLst>
            <a:ahLst/>
            <a:cxnLst>
              <a:cxn ang="0">
                <a:pos x="connsiteX0" y="connsiteY0"/>
              </a:cxn>
              <a:cxn ang="0">
                <a:pos x="connsiteX1" y="connsiteY1"/>
              </a:cxn>
              <a:cxn ang="0">
                <a:pos x="connsiteX2" y="connsiteY2"/>
              </a:cxn>
              <a:cxn ang="0">
                <a:pos x="connsiteX3" y="connsiteY3"/>
              </a:cxn>
            </a:cxnLst>
            <a:rect l="l" t="t" r="r" b="b"/>
            <a:pathLst>
              <a:path w="3596952" h="2011854">
                <a:moveTo>
                  <a:pt x="0" y="0"/>
                </a:moveTo>
                <a:lnTo>
                  <a:pt x="3596952" y="0"/>
                </a:lnTo>
                <a:lnTo>
                  <a:pt x="3596952" y="2011854"/>
                </a:lnTo>
                <a:lnTo>
                  <a:pt x="0" y="2011854"/>
                </a:lnTo>
                <a:close/>
              </a:path>
            </a:pathLst>
          </a:custGeom>
        </p:spPr>
        <p:txBody>
          <a:bodyPr wrap="square">
            <a:noAutofit/>
          </a:bodyPr>
          <a:lstStyle/>
          <a:p>
            <a:endParaRPr lang="en-US" dirty="0"/>
          </a:p>
        </p:txBody>
      </p:sp>
      <p:sp>
        <p:nvSpPr>
          <p:cNvPr id="17" name="Picture Placeholder 16">
            <a:extLst>
              <a:ext uri="{FF2B5EF4-FFF2-40B4-BE49-F238E27FC236}">
                <a16:creationId xmlns:a16="http://schemas.microsoft.com/office/drawing/2014/main" id="{85C53B8F-CA43-4493-A96F-477FE81D6D81}"/>
              </a:ext>
            </a:extLst>
          </p:cNvPr>
          <p:cNvSpPr>
            <a:spLocks noGrp="1"/>
          </p:cNvSpPr>
          <p:nvPr>
            <p:ph type="pic" sz="quarter" idx="12"/>
          </p:nvPr>
        </p:nvSpPr>
        <p:spPr>
          <a:xfrm>
            <a:off x="8129716" y="4097414"/>
            <a:ext cx="3578662" cy="2011854"/>
          </a:xfrm>
          <a:custGeom>
            <a:avLst/>
            <a:gdLst>
              <a:gd name="connsiteX0" fmla="*/ 0 w 3578662"/>
              <a:gd name="connsiteY0" fmla="*/ 0 h 2011854"/>
              <a:gd name="connsiteX1" fmla="*/ 3578662 w 3578662"/>
              <a:gd name="connsiteY1" fmla="*/ 0 h 2011854"/>
              <a:gd name="connsiteX2" fmla="*/ 3578662 w 3578662"/>
              <a:gd name="connsiteY2" fmla="*/ 2011854 h 2011854"/>
              <a:gd name="connsiteX3" fmla="*/ 0 w 3578662"/>
              <a:gd name="connsiteY3" fmla="*/ 2011854 h 2011854"/>
            </a:gdLst>
            <a:ahLst/>
            <a:cxnLst>
              <a:cxn ang="0">
                <a:pos x="connsiteX0" y="connsiteY0"/>
              </a:cxn>
              <a:cxn ang="0">
                <a:pos x="connsiteX1" y="connsiteY1"/>
              </a:cxn>
              <a:cxn ang="0">
                <a:pos x="connsiteX2" y="connsiteY2"/>
              </a:cxn>
              <a:cxn ang="0">
                <a:pos x="connsiteX3" y="connsiteY3"/>
              </a:cxn>
            </a:cxnLst>
            <a:rect l="l" t="t" r="r" b="b"/>
            <a:pathLst>
              <a:path w="3578662" h="2011854">
                <a:moveTo>
                  <a:pt x="0" y="0"/>
                </a:moveTo>
                <a:lnTo>
                  <a:pt x="3578662" y="0"/>
                </a:lnTo>
                <a:lnTo>
                  <a:pt x="3578662" y="2011854"/>
                </a:lnTo>
                <a:lnTo>
                  <a:pt x="0" y="2011854"/>
                </a:lnTo>
                <a:close/>
              </a:path>
            </a:pathLst>
          </a:custGeom>
        </p:spPr>
        <p:txBody>
          <a:bodyPr wrap="square">
            <a:noAutofit/>
          </a:bodyPr>
          <a:lstStyle/>
          <a:p>
            <a:endParaRPr lang="en-US" dirty="0"/>
          </a:p>
        </p:txBody>
      </p:sp>
    </p:spTree>
    <p:extLst>
      <p:ext uri="{BB962C8B-B14F-4D97-AF65-F5344CB8AC3E}">
        <p14:creationId xmlns:p14="http://schemas.microsoft.com/office/powerpoint/2010/main" val="155174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CBA24-4FE8-45FE-BF63-5D6016F7508C}"/>
              </a:ext>
            </a:extLst>
          </p:cNvPr>
          <p:cNvSpPr>
            <a:spLocks noGrp="1"/>
          </p:cNvSpPr>
          <p:nvPr>
            <p:ph type="dt" sz="half" idx="10"/>
          </p:nvPr>
        </p:nvSpPr>
        <p:spPr/>
        <p:txBody>
          <a:bodyPr/>
          <a:lstStyle/>
          <a:p>
            <a:fld id="{E9CB344D-48E3-4BF3-9512-D09EF3CECDC9}" type="datetimeFigureOut">
              <a:rPr lang="en-US" smtClean="0"/>
              <a:t>1/31/2025</a:t>
            </a:fld>
            <a:endParaRPr lang="en-US" dirty="0"/>
          </a:p>
        </p:txBody>
      </p:sp>
      <p:sp>
        <p:nvSpPr>
          <p:cNvPr id="3" name="Footer Placeholder 2">
            <a:extLst>
              <a:ext uri="{FF2B5EF4-FFF2-40B4-BE49-F238E27FC236}">
                <a16:creationId xmlns:a16="http://schemas.microsoft.com/office/drawing/2014/main" id="{ACB289CF-0E95-4C07-A827-19BD872394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D3C9F7-F0E3-4791-BD14-2E6EAD8ABFBE}"/>
              </a:ext>
            </a:extLst>
          </p:cNvPr>
          <p:cNvSpPr>
            <a:spLocks noGrp="1"/>
          </p:cNvSpPr>
          <p:nvPr>
            <p:ph type="sldNum" sz="quarter" idx="12"/>
          </p:nvPr>
        </p:nvSpPr>
        <p:spPr/>
        <p:txBody>
          <a:bodyPr/>
          <a:lstStyle/>
          <a:p>
            <a:fld id="{0B59E78C-A46B-41DE-A124-1E255805415A}" type="slidenum">
              <a:rPr lang="en-US" smtClean="0"/>
              <a:t>‹#›</a:t>
            </a:fld>
            <a:endParaRPr lang="en-US" dirty="0"/>
          </a:p>
        </p:txBody>
      </p:sp>
    </p:spTree>
    <p:extLst>
      <p:ext uri="{BB962C8B-B14F-4D97-AF65-F5344CB8AC3E}">
        <p14:creationId xmlns:p14="http://schemas.microsoft.com/office/powerpoint/2010/main" val="336960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46D9DF-FDB0-482B-9EFF-A7D65879A2C8}" type="slidenum">
              <a:rPr lang="en-US" altLang="en-US"/>
              <a:pPr>
                <a:defRPr/>
              </a:pPr>
              <a:t>‹#›</a:t>
            </a:fld>
            <a:endParaRPr lang="en-US" altLang="en-US" dirty="0"/>
          </a:p>
        </p:txBody>
      </p:sp>
    </p:spTree>
    <p:extLst>
      <p:ext uri="{BB962C8B-B14F-4D97-AF65-F5344CB8AC3E}">
        <p14:creationId xmlns:p14="http://schemas.microsoft.com/office/powerpoint/2010/main" val="16387952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6BB14A-2ABB-4BBE-B804-DF6A7527B738}"/>
              </a:ext>
            </a:extLst>
          </p:cNvPr>
          <p:cNvGrpSpPr/>
          <p:nvPr userDrawn="1"/>
        </p:nvGrpSpPr>
        <p:grpSpPr>
          <a:xfrm>
            <a:off x="0" y="0"/>
            <a:ext cx="12192000" cy="6858000"/>
            <a:chOff x="0" y="0"/>
            <a:chExt cx="12192000" cy="6858000"/>
          </a:xfrm>
        </p:grpSpPr>
        <p:sp>
          <p:nvSpPr>
            <p:cNvPr id="12" name="1-Rectangle">
              <a:extLst>
                <a:ext uri="{FF2B5EF4-FFF2-40B4-BE49-F238E27FC236}">
                  <a16:creationId xmlns:a16="http://schemas.microsoft.com/office/drawing/2014/main" id="{EFF7D056-9C90-4027-ADCE-CA8823BFA548}"/>
                </a:ext>
              </a:extLst>
            </p:cNvPr>
            <p:cNvSpPr/>
            <p:nvPr userDrawn="1"/>
          </p:nvSpPr>
          <p:spPr>
            <a:xfrm>
              <a:off x="0" y="3429000"/>
              <a:ext cx="12192000" cy="3429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2-Rectangle">
              <a:extLst>
                <a:ext uri="{FF2B5EF4-FFF2-40B4-BE49-F238E27FC236}">
                  <a16:creationId xmlns:a16="http://schemas.microsoft.com/office/drawing/2014/main" id="{BD77FCDE-816F-46A9-AEA4-54AA822240D7}"/>
                </a:ext>
              </a:extLst>
            </p:cNvPr>
            <p:cNvSpPr/>
            <p:nvPr userDrawn="1"/>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3-Group">
              <a:extLst>
                <a:ext uri="{FF2B5EF4-FFF2-40B4-BE49-F238E27FC236}">
                  <a16:creationId xmlns:a16="http://schemas.microsoft.com/office/drawing/2014/main" id="{D616DAD1-C409-4548-AEE1-1172934C5218}"/>
                </a:ext>
              </a:extLst>
            </p:cNvPr>
            <p:cNvGrpSpPr/>
            <p:nvPr userDrawn="1"/>
          </p:nvGrpSpPr>
          <p:grpSpPr>
            <a:xfrm>
              <a:off x="0" y="295275"/>
              <a:ext cx="12192000" cy="6267449"/>
              <a:chOff x="289606" y="609601"/>
              <a:chExt cx="11619366" cy="5753010"/>
            </a:xfrm>
          </p:grpSpPr>
          <p:pic>
            <p:nvPicPr>
              <p:cNvPr id="15" name="3-1-Picture">
                <a:extLst>
                  <a:ext uri="{FF2B5EF4-FFF2-40B4-BE49-F238E27FC236}">
                    <a16:creationId xmlns:a16="http://schemas.microsoft.com/office/drawing/2014/main" id="{BC634ECE-B44E-4478-98A8-288978153C1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flipH="1">
                <a:off x="11530466" y="1339416"/>
                <a:ext cx="378506" cy="4908984"/>
              </a:xfrm>
              <a:prstGeom prst="rect">
                <a:avLst/>
              </a:prstGeom>
            </p:spPr>
          </p:pic>
          <p:pic>
            <p:nvPicPr>
              <p:cNvPr id="16" name="3-2-Picture">
                <a:extLst>
                  <a:ext uri="{FF2B5EF4-FFF2-40B4-BE49-F238E27FC236}">
                    <a16:creationId xmlns:a16="http://schemas.microsoft.com/office/drawing/2014/main" id="{325DDAFF-64D9-4C87-8FBF-547F60E6EAC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0800000" flipH="1">
                <a:off x="289606" y="1339415"/>
                <a:ext cx="378506" cy="5023196"/>
              </a:xfrm>
              <a:prstGeom prst="rect">
                <a:avLst/>
              </a:prstGeom>
            </p:spPr>
          </p:pic>
          <p:sp>
            <p:nvSpPr>
              <p:cNvPr id="17" name="3-3-Rectangle">
                <a:extLst>
                  <a:ext uri="{FF2B5EF4-FFF2-40B4-BE49-F238E27FC236}">
                    <a16:creationId xmlns:a16="http://schemas.microsoft.com/office/drawing/2014/main" id="{3062BD2A-8B9F-4A0A-9FE6-88273087A11A}"/>
                  </a:ext>
                </a:extLst>
              </p:cNvPr>
              <p:cNvSpPr/>
              <p:nvPr userDrawn="1"/>
            </p:nvSpPr>
            <p:spPr>
              <a:xfrm>
                <a:off x="632506" y="609601"/>
                <a:ext cx="10926988" cy="5753010"/>
              </a:xfrm>
              <a:prstGeom prst="rect">
                <a:avLst/>
              </a:prstGeom>
              <a:solidFill>
                <a:srgbClr val="FFFFFF"/>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Title Placeholder 1">
            <a:extLst>
              <a:ext uri="{FF2B5EF4-FFF2-40B4-BE49-F238E27FC236}">
                <a16:creationId xmlns:a16="http://schemas.microsoft.com/office/drawing/2014/main" id="{DC86EC62-5637-4DC1-AF93-5492BC8023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A744B199-8289-42A6-979B-E0BDEAFE6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6DC4C886-30EA-4432-9BCB-DC1F79FBF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A0DAC-445E-4A11-9955-C6F3956E721A}" type="datetimeFigureOut">
              <a:rPr lang="en-US" smtClean="0"/>
              <a:t>1/31/2025</a:t>
            </a:fld>
            <a:endParaRPr lang="en-US" dirty="0"/>
          </a:p>
        </p:txBody>
      </p:sp>
      <p:sp>
        <p:nvSpPr>
          <p:cNvPr id="10" name="Footer Placeholder 4">
            <a:extLst>
              <a:ext uri="{FF2B5EF4-FFF2-40B4-BE49-F238E27FC236}">
                <a16:creationId xmlns:a16="http://schemas.microsoft.com/office/drawing/2014/main" id="{C05CA1D0-6576-445F-8B32-16EB00070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BEDB3D9D-2F13-411F-BA2B-CB5537C92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25C0C-0D7B-47CC-A39B-1EB13E20C3D2}" type="slidenum">
              <a:rPr lang="en-US" smtClean="0"/>
              <a:t>‹#›</a:t>
            </a:fld>
            <a:endParaRPr lang="en-US" dirty="0"/>
          </a:p>
        </p:txBody>
      </p:sp>
    </p:spTree>
    <p:extLst>
      <p:ext uri="{BB962C8B-B14F-4D97-AF65-F5344CB8AC3E}">
        <p14:creationId xmlns:p14="http://schemas.microsoft.com/office/powerpoint/2010/main" val="213996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4" r:id="rId5"/>
    <p:sldLayoutId id="2147483653" r:id="rId6"/>
    <p:sldLayoutId id="2147483652" r:id="rId7"/>
    <p:sldLayoutId id="2147483651" r:id="rId8"/>
    <p:sldLayoutId id="2147483657" r:id="rId9"/>
    <p:sldLayoutId id="2147483658" r:id="rId10"/>
    <p:sldLayoutId id="2147483666" r:id="rId11"/>
    <p:sldLayoutId id="2147483667"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ok.gov/obnd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1-TextBox">
            <a:extLst>
              <a:ext uri="{FF2B5EF4-FFF2-40B4-BE49-F238E27FC236}">
                <a16:creationId xmlns:a16="http://schemas.microsoft.com/office/drawing/2014/main" id="{FB681D6E-FEA6-423B-879C-3E686A3A7DE9}"/>
              </a:ext>
            </a:extLst>
          </p:cNvPr>
          <p:cNvSpPr txBox="1"/>
          <p:nvPr/>
        </p:nvSpPr>
        <p:spPr>
          <a:xfrm>
            <a:off x="2029514" y="1139452"/>
            <a:ext cx="4759636" cy="677108"/>
          </a:xfrm>
          <a:prstGeom prst="rect">
            <a:avLst/>
          </a:prstGeom>
          <a:noFill/>
        </p:spPr>
        <p:txBody>
          <a:bodyPr wrap="none" rtlCol="0">
            <a:spAutoFit/>
          </a:bodyPr>
          <a:lstStyle>
            <a:defPPr>
              <a:defRPr lang="zh-CN"/>
            </a:defPPr>
            <a:lvl1pPr algn="ctr">
              <a:defRPr sz="8000" spc="-300">
                <a:solidFill>
                  <a:schemeClr val="accent1"/>
                </a:solidFill>
                <a:latin typeface="造字工房童真（非商用）常规体" pitchFamily="2" charset="-122"/>
                <a:ea typeface="造字工房童真（非商用）常规体" pitchFamily="2" charset="-122"/>
                <a:cs typeface="YF补 汉仪夏日体" panose="020B0604000101010104" pitchFamily="34" charset="-128"/>
              </a:defRPr>
            </a:lvl1pPr>
          </a:lstStyle>
          <a:p>
            <a:pPr algn="l"/>
            <a:r>
              <a:rPr lang="en-US" altLang="zh-CN" sz="1900" kern="0" spc="-150" dirty="0">
                <a:latin typeface="Open Sans" panose="020B0606030504020204" pitchFamily="34" charset="0"/>
                <a:ea typeface="Open Sans" panose="020B0606030504020204" pitchFamily="34" charset="0"/>
                <a:cs typeface="Open Sans" panose="020B0606030504020204" pitchFamily="34" charset="0"/>
                <a:sym typeface="+mn-lt"/>
              </a:rPr>
              <a:t>Bureau of Narcotics &amp; Dangerous Drugs Control</a:t>
            </a:r>
          </a:p>
          <a:p>
            <a:pPr algn="l"/>
            <a:r>
              <a:rPr lang="en-US" altLang="zh-CN" sz="1900" kern="0" spc="-150" dirty="0">
                <a:latin typeface="Open Sans" panose="020B0606030504020204" pitchFamily="34" charset="0"/>
                <a:ea typeface="Open Sans" panose="020B0606030504020204" pitchFamily="34" charset="0"/>
                <a:cs typeface="Open Sans" panose="020B0606030504020204" pitchFamily="34" charset="0"/>
                <a:sym typeface="+mn-lt"/>
              </a:rPr>
              <a:t>Oklahoma</a:t>
            </a:r>
          </a:p>
        </p:txBody>
      </p:sp>
      <p:pic>
        <p:nvPicPr>
          <p:cNvPr id="3" name="Picture 2" descr="Background pattern&#10;&#10;Description automatically generated">
            <a:extLst>
              <a:ext uri="{FF2B5EF4-FFF2-40B4-BE49-F238E27FC236}">
                <a16:creationId xmlns:a16="http://schemas.microsoft.com/office/drawing/2014/main" id="{473E5B1E-E222-4A06-AE58-E76B82163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114" y="1036195"/>
            <a:ext cx="822960" cy="822960"/>
          </a:xfrm>
          <a:prstGeom prst="rect">
            <a:avLst/>
          </a:prstGeom>
        </p:spPr>
      </p:pic>
      <p:pic>
        <p:nvPicPr>
          <p:cNvPr id="4" name="Picture 3">
            <a:extLst>
              <a:ext uri="{FF2B5EF4-FFF2-40B4-BE49-F238E27FC236}">
                <a16:creationId xmlns:a16="http://schemas.microsoft.com/office/drawing/2014/main" id="{B848F9DB-150D-8BB8-59F6-63C653972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918" y="2038033"/>
            <a:ext cx="9724163" cy="3472219"/>
          </a:xfrm>
          <a:prstGeom prst="rect">
            <a:avLst/>
          </a:prstGeom>
        </p:spPr>
      </p:pic>
    </p:spTree>
    <p:extLst>
      <p:ext uri="{BB962C8B-B14F-4D97-AF65-F5344CB8AC3E}">
        <p14:creationId xmlns:p14="http://schemas.microsoft.com/office/powerpoint/2010/main" val="364904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6985-CA5E-7B4F-F319-E80518C00828}"/>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9D268299-9781-414C-3A2F-C29476BEF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Chart, bar chart&#10;&#10;Description automatically generated">
            <a:extLst>
              <a:ext uri="{FF2B5EF4-FFF2-40B4-BE49-F238E27FC236}">
                <a16:creationId xmlns:a16="http://schemas.microsoft.com/office/drawing/2014/main" id="{C1D96012-061D-0CCF-6164-58BFD4FF61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7732" y="395228"/>
            <a:ext cx="9056535" cy="6067543"/>
          </a:xfrm>
        </p:spPr>
      </p:pic>
    </p:spTree>
    <p:extLst>
      <p:ext uri="{BB962C8B-B14F-4D97-AF65-F5344CB8AC3E}">
        <p14:creationId xmlns:p14="http://schemas.microsoft.com/office/powerpoint/2010/main" val="80087191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25151-19E4-EAF1-3423-381EB469F793}"/>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696DD19C-911D-5B04-B7E2-8177D2EF1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21AA5BD4-FADB-E5D6-9EF4-0E60BA9522E0}"/>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Adult Marijuana Use</a:t>
            </a:r>
          </a:p>
        </p:txBody>
      </p:sp>
      <p:sp>
        <p:nvSpPr>
          <p:cNvPr id="5" name="Content Placeholder 4">
            <a:extLst>
              <a:ext uri="{FF2B5EF4-FFF2-40B4-BE49-F238E27FC236}">
                <a16:creationId xmlns:a16="http://schemas.microsoft.com/office/drawing/2014/main" id="{ED42C224-7D9E-9EF9-2DFF-98FFA20979B4}"/>
              </a:ext>
            </a:extLst>
          </p:cNvPr>
          <p:cNvSpPr>
            <a:spLocks noGrp="1"/>
          </p:cNvSpPr>
          <p:nvPr>
            <p:ph idx="1"/>
          </p:nvPr>
        </p:nvSpPr>
        <p:spPr>
          <a:xfrm>
            <a:off x="838200" y="1407978"/>
            <a:ext cx="10515600" cy="4351338"/>
          </a:xfrm>
        </p:spPr>
        <p:txBody>
          <a:bodyPr>
            <a:normAutofit/>
          </a:bodyPr>
          <a:lstStyle/>
          <a:p>
            <a:r>
              <a:rPr lang="en-US" sz="2800" dirty="0">
                <a:solidFill>
                  <a:schemeClr val="tx2"/>
                </a:solidFill>
                <a:effectLst/>
                <a:ea typeface="Times New Roman" panose="02020603050405020304" pitchFamily="18" charset="0"/>
                <a:cs typeface="Times New Roman" panose="02020603050405020304" pitchFamily="18" charset="0"/>
              </a:rPr>
              <a:t>College age past month marijuana use increased 53% in the four-year average (2019-2022) since Oklahoma legalized medical marijuana.</a:t>
            </a:r>
          </a:p>
          <a:p>
            <a:r>
              <a:rPr lang="en-US" sz="2800" dirty="0">
                <a:solidFill>
                  <a:schemeClr val="tx2"/>
                </a:solidFill>
                <a:effectLst/>
                <a:ea typeface="Times New Roman" panose="02020603050405020304" pitchFamily="18" charset="0"/>
                <a:cs typeface="Times New Roman" panose="02020603050405020304" pitchFamily="18" charset="0"/>
              </a:rPr>
              <a:t>Since marijuana was legalized for medicinal use in 2018, college age (18-25 years old) use increased 55%. </a:t>
            </a:r>
          </a:p>
          <a:p>
            <a:r>
              <a:rPr lang="en-US" sz="2800" dirty="0">
                <a:solidFill>
                  <a:schemeClr val="tx2"/>
                </a:solidFill>
                <a:effectLst/>
                <a:ea typeface="Times New Roman" panose="02020603050405020304" pitchFamily="18" charset="0"/>
                <a:cs typeface="Times New Roman" panose="02020603050405020304" pitchFamily="18" charset="0"/>
              </a:rPr>
              <a:t>The latest 2021/2022 national survey results show Oklahoma adults ranked #11 in the nation for past-month marijuana use, up from #42 in 2017/2018.</a:t>
            </a:r>
          </a:p>
          <a:p>
            <a:r>
              <a:rPr lang="en-US" sz="2800" dirty="0">
                <a:solidFill>
                  <a:schemeClr val="tx2"/>
                </a:solidFill>
                <a:effectLst/>
                <a:ea typeface="Times New Roman" panose="02020603050405020304" pitchFamily="18" charset="0"/>
                <a:cs typeface="Times New Roman" panose="02020603050405020304" pitchFamily="18" charset="0"/>
              </a:rPr>
              <a:t>Since marijuana was legalized for medicinal use in 2018, use for adults ages 26 and older increased 188%.</a:t>
            </a:r>
          </a:p>
          <a:p>
            <a:endParaRPr lang="en-US" dirty="0"/>
          </a:p>
        </p:txBody>
      </p:sp>
    </p:spTree>
    <p:extLst>
      <p:ext uri="{BB962C8B-B14F-4D97-AF65-F5344CB8AC3E}">
        <p14:creationId xmlns:p14="http://schemas.microsoft.com/office/powerpoint/2010/main" val="377958993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E80C-BEB6-54FA-AE58-7AE0326DC5C4}"/>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979537D-F14F-025F-8BDC-99B03EF26CAF}"/>
              </a:ext>
            </a:extLst>
          </p:cNvPr>
          <p:cNvGraphicFramePr>
            <a:graphicFrameLocks noGrp="1"/>
          </p:cNvGraphicFramePr>
          <p:nvPr>
            <p:ph idx="1"/>
            <p:extLst>
              <p:ext uri="{D42A27DB-BD31-4B8C-83A1-F6EECF244321}">
                <p14:modId xmlns:p14="http://schemas.microsoft.com/office/powerpoint/2010/main" val="2635657665"/>
              </p:ext>
            </p:extLst>
          </p:nvPr>
        </p:nvGraphicFramePr>
        <p:xfrm>
          <a:off x="1191701" y="1103246"/>
          <a:ext cx="9808597"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Logo&#10;&#10;Description automatically generated">
            <a:extLst>
              <a:ext uri="{FF2B5EF4-FFF2-40B4-BE49-F238E27FC236}">
                <a16:creationId xmlns:a16="http://schemas.microsoft.com/office/drawing/2014/main" id="{492A8D0A-5F72-EDBC-13D2-A21B47D22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12923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4E64-8100-8465-7293-C1DEEB6B8212}"/>
            </a:ext>
          </a:extLst>
        </p:cNvPr>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3950FCE-4991-0819-6BE5-42349FA09164}"/>
              </a:ext>
            </a:extLst>
          </p:cNvPr>
          <p:cNvGraphicFramePr>
            <a:graphicFrameLocks noGrp="1"/>
          </p:cNvGraphicFramePr>
          <p:nvPr>
            <p:ph idx="1"/>
            <p:extLst>
              <p:ext uri="{D42A27DB-BD31-4B8C-83A1-F6EECF244321}">
                <p14:modId xmlns:p14="http://schemas.microsoft.com/office/powerpoint/2010/main" val="2762992333"/>
              </p:ext>
            </p:extLst>
          </p:nvPr>
        </p:nvGraphicFramePr>
        <p:xfrm>
          <a:off x="872383" y="663397"/>
          <a:ext cx="10399520" cy="513065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Logo&#10;&#10;Description automatically generated">
            <a:extLst>
              <a:ext uri="{FF2B5EF4-FFF2-40B4-BE49-F238E27FC236}">
                <a16:creationId xmlns:a16="http://schemas.microsoft.com/office/drawing/2014/main" id="{6F0463ED-DC8A-A9B5-125F-FC11F4E97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1987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1686F-809C-7541-FB7B-56C99CF535F6}"/>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7700AB5B-EB66-1F96-AE0D-4EB03C4D6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87441524-2CE7-1809-0368-AFE538590148}"/>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Marijuana Investigations</a:t>
            </a:r>
          </a:p>
        </p:txBody>
      </p:sp>
      <p:sp>
        <p:nvSpPr>
          <p:cNvPr id="5" name="Content Placeholder 4">
            <a:extLst>
              <a:ext uri="{FF2B5EF4-FFF2-40B4-BE49-F238E27FC236}">
                <a16:creationId xmlns:a16="http://schemas.microsoft.com/office/drawing/2014/main" id="{7AC10827-383C-6D89-EE06-8B41FBF26F53}"/>
              </a:ext>
            </a:extLst>
          </p:cNvPr>
          <p:cNvSpPr>
            <a:spLocks noGrp="1"/>
          </p:cNvSpPr>
          <p:nvPr>
            <p:ph idx="1"/>
          </p:nvPr>
        </p:nvSpPr>
        <p:spPr>
          <a:xfrm>
            <a:off x="838200" y="1945266"/>
            <a:ext cx="10515600" cy="3694958"/>
          </a:xfrm>
        </p:spPr>
        <p:txBody>
          <a:bodyPr>
            <a:normAutofit/>
          </a:bodyPr>
          <a:lstStyle/>
          <a:p>
            <a:r>
              <a:rPr lang="en-US" sz="3200" dirty="0">
                <a:solidFill>
                  <a:schemeClr val="tx2"/>
                </a:solidFill>
                <a:effectLst/>
                <a:ea typeface="Times New Roman" panose="02020603050405020304" pitchFamily="18" charset="0"/>
                <a:cs typeface="Times New Roman" panose="02020603050405020304" pitchFamily="18" charset="0"/>
              </a:rPr>
              <a:t>There was a 4,166% increase in pounds of marijuana seized through investigative efforts from 2018 to 2023. </a:t>
            </a:r>
          </a:p>
          <a:p>
            <a:r>
              <a:rPr lang="en-US" sz="3200" dirty="0">
                <a:solidFill>
                  <a:schemeClr val="tx2"/>
                </a:solidFill>
                <a:effectLst/>
                <a:ea typeface="Times New Roman" panose="02020603050405020304" pitchFamily="18" charset="0"/>
                <a:cs typeface="Times New Roman" panose="02020603050405020304" pitchFamily="18" charset="0"/>
              </a:rPr>
              <a:t>The number of marijuana plants seized through investigative efforts increased 69,573% from 2018 to 2023. </a:t>
            </a:r>
            <a:endParaRPr lang="en-US" sz="3200" dirty="0">
              <a:solidFill>
                <a:schemeClr val="tx2"/>
              </a:solidFill>
              <a:ea typeface="Times New Roman" panose="02020603050405020304" pitchFamily="18" charset="0"/>
              <a:cs typeface="Times New Roman" panose="02020603050405020304" pitchFamily="18" charset="0"/>
            </a:endParaRPr>
          </a:p>
          <a:p>
            <a:r>
              <a:rPr lang="en-US" sz="3200" dirty="0">
                <a:solidFill>
                  <a:schemeClr val="tx2"/>
                </a:solidFill>
                <a:effectLst/>
                <a:ea typeface="Times New Roman" panose="02020603050405020304" pitchFamily="18" charset="0"/>
                <a:cs typeface="Times New Roman" panose="02020603050405020304" pitchFamily="18" charset="0"/>
              </a:rPr>
              <a:t>There was a 717% increase in pounds of marijuana seized during interdiction stops from 2018 to 2023.</a:t>
            </a:r>
            <a:endParaRPr lang="en-US" sz="4400" dirty="0">
              <a:solidFill>
                <a:schemeClr val="tx2"/>
              </a:solidFill>
            </a:endParaRPr>
          </a:p>
        </p:txBody>
      </p:sp>
    </p:spTree>
    <p:extLst>
      <p:ext uri="{BB962C8B-B14F-4D97-AF65-F5344CB8AC3E}">
        <p14:creationId xmlns:p14="http://schemas.microsoft.com/office/powerpoint/2010/main" val="96712453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6453-8832-4B24-7C25-7BAC38F5EA21}"/>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733D0767-C758-A545-3208-C7ACFDBA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A picture containing chart&#10;&#10;Description automatically generated">
            <a:extLst>
              <a:ext uri="{FF2B5EF4-FFF2-40B4-BE49-F238E27FC236}">
                <a16:creationId xmlns:a16="http://schemas.microsoft.com/office/drawing/2014/main" id="{334DABB1-9322-13EC-580D-CACFF7B7D30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195"/>
          <a:stretch/>
        </p:blipFill>
        <p:spPr>
          <a:xfrm>
            <a:off x="1680580" y="452927"/>
            <a:ext cx="9111004" cy="6119941"/>
          </a:xfrm>
        </p:spPr>
      </p:pic>
    </p:spTree>
    <p:extLst>
      <p:ext uri="{BB962C8B-B14F-4D97-AF65-F5344CB8AC3E}">
        <p14:creationId xmlns:p14="http://schemas.microsoft.com/office/powerpoint/2010/main" val="94700980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BB546-F46F-9B4C-2268-D0F4D9CC3E4A}"/>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E3A76917-1F0C-CED8-6A0A-030700E2F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889586CC-FA15-9614-0ACA-D3D1F5C18519}"/>
              </a:ext>
            </a:extLst>
          </p:cNvPr>
          <p:cNvSpPr>
            <a:spLocks noGrp="1"/>
          </p:cNvSpPr>
          <p:nvPr>
            <p:ph idx="1"/>
          </p:nvPr>
        </p:nvSpPr>
        <p:spPr>
          <a:xfrm>
            <a:off x="424072" y="1906108"/>
            <a:ext cx="4481214" cy="4768164"/>
          </a:xfrm>
        </p:spPr>
        <p:txBody>
          <a:bodyPr>
            <a:normAutofit fontScale="92500" lnSpcReduction="20000"/>
          </a:bodyPr>
          <a:lstStyle/>
          <a:p>
            <a:pPr marL="0" marR="0">
              <a:lnSpc>
                <a:spcPct val="110000"/>
              </a:lnSpc>
              <a:spcAft>
                <a:spcPts val="600"/>
              </a:spcAft>
            </a:pPr>
            <a:r>
              <a:rPr lang="en-US" sz="2300" b="1" u="sng" dirty="0">
                <a:effectLst/>
                <a:ea typeface="Times New Roman" panose="02020603050405020304" pitchFamily="18" charset="0"/>
                <a:cs typeface="Times New Roman" panose="02020603050405020304" pitchFamily="18" charset="0"/>
              </a:rPr>
              <a:t>Mayhem on the Prairie: Chinese gangsters rule the illicit marijuana trade in Oklahoma </a:t>
            </a:r>
          </a:p>
          <a:p>
            <a:pPr marL="0" marR="0">
              <a:lnSpc>
                <a:spcPct val="110000"/>
              </a:lnSpc>
              <a:spcAft>
                <a:spcPts val="600"/>
              </a:spcAft>
            </a:pPr>
            <a:r>
              <a:rPr lang="en-US" sz="2300" b="1" u="sng" dirty="0">
                <a:effectLst/>
                <a:ea typeface="Times New Roman" panose="02020603050405020304" pitchFamily="18" charset="0"/>
                <a:cs typeface="Times New Roman" panose="02020603050405020304" pitchFamily="18" charset="0"/>
              </a:rPr>
              <a:t>Alleged 'straw ownership' of Oklahoma marijuana operations leads to indictments</a:t>
            </a:r>
          </a:p>
          <a:p>
            <a:pPr marL="0" marR="0">
              <a:lnSpc>
                <a:spcPct val="110000"/>
              </a:lnSpc>
              <a:spcAft>
                <a:spcPts val="600"/>
              </a:spcAft>
            </a:pPr>
            <a:r>
              <a:rPr lang="en-US" sz="2300" b="1" u="sng" dirty="0">
                <a:effectLst/>
                <a:ea typeface="Times New Roman" panose="02020603050405020304" pitchFamily="18" charset="0"/>
                <a:cs typeface="Times New Roman" panose="02020603050405020304" pitchFamily="18" charset="0"/>
              </a:rPr>
              <a:t>From Fujian to Oklahoma: How Chinese mafias are running America’s illegal weed market </a:t>
            </a:r>
          </a:p>
          <a:p>
            <a:pPr marL="0" marR="0">
              <a:lnSpc>
                <a:spcPct val="110000"/>
              </a:lnSpc>
              <a:spcAft>
                <a:spcPts val="600"/>
              </a:spcAft>
            </a:pPr>
            <a:r>
              <a:rPr lang="en-US" sz="2400" b="1" u="sng" dirty="0">
                <a:ea typeface="Times New Roman" panose="02020603050405020304" pitchFamily="18" charset="0"/>
                <a:cs typeface="Times New Roman" panose="02020603050405020304" pitchFamily="18" charset="0"/>
              </a:rPr>
              <a:t>A Marijuana Boom Led Her to Oklahoma. Then Anti-Drug Agents Seized Her Money and Raided Her Home</a:t>
            </a:r>
            <a:endParaRPr lang="en-US" sz="2300" b="1" u="sng" dirty="0">
              <a:effectLst/>
              <a:ea typeface="Times New Roman" panose="02020603050405020304" pitchFamily="18" charset="0"/>
              <a:cs typeface="Times New Roman" panose="02020603050405020304" pitchFamily="18" charset="0"/>
            </a:endParaRPr>
          </a:p>
          <a:p>
            <a:pPr marL="0" marR="0">
              <a:lnSpc>
                <a:spcPct val="110000"/>
              </a:lnSpc>
              <a:spcAft>
                <a:spcPts val="600"/>
              </a:spcAft>
            </a:pPr>
            <a:endParaRPr lang="en-US" sz="2800" dirty="0">
              <a:effectLs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8E74C09-D6FD-B5AC-EBDA-EBF25E707487}"/>
              </a:ext>
            </a:extLst>
          </p:cNvPr>
          <p:cNvPicPr>
            <a:picLocks noChangeAspect="1"/>
          </p:cNvPicPr>
          <p:nvPr/>
        </p:nvPicPr>
        <p:blipFill>
          <a:blip r:embed="rId3"/>
          <a:stretch>
            <a:fillRect/>
          </a:stretch>
        </p:blipFill>
        <p:spPr>
          <a:xfrm>
            <a:off x="4807719" y="1973242"/>
            <a:ext cx="926857" cy="926857"/>
          </a:xfrm>
          <a:prstGeom prst="rect">
            <a:avLst/>
          </a:prstGeom>
        </p:spPr>
      </p:pic>
      <p:pic>
        <p:nvPicPr>
          <p:cNvPr id="6" name="Picture 5">
            <a:extLst>
              <a:ext uri="{FF2B5EF4-FFF2-40B4-BE49-F238E27FC236}">
                <a16:creationId xmlns:a16="http://schemas.microsoft.com/office/drawing/2014/main" id="{D2AABE76-AE43-D40D-D74A-89AD936F53E6}"/>
              </a:ext>
            </a:extLst>
          </p:cNvPr>
          <p:cNvPicPr>
            <a:picLocks noChangeAspect="1"/>
          </p:cNvPicPr>
          <p:nvPr/>
        </p:nvPicPr>
        <p:blipFill>
          <a:blip r:embed="rId4"/>
          <a:stretch>
            <a:fillRect/>
          </a:stretch>
        </p:blipFill>
        <p:spPr>
          <a:xfrm>
            <a:off x="4807718" y="2967233"/>
            <a:ext cx="926858" cy="926858"/>
          </a:xfrm>
          <a:prstGeom prst="rect">
            <a:avLst/>
          </a:prstGeom>
        </p:spPr>
      </p:pic>
      <p:sp>
        <p:nvSpPr>
          <p:cNvPr id="7" name="Rectangle 2">
            <a:extLst>
              <a:ext uri="{FF2B5EF4-FFF2-40B4-BE49-F238E27FC236}">
                <a16:creationId xmlns:a16="http://schemas.microsoft.com/office/drawing/2014/main" id="{3D6118E3-6DA0-9000-369D-C614729FE033}"/>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indent="0">
              <a:spcBef>
                <a:spcPts val="600"/>
              </a:spcBef>
              <a:buNone/>
            </a:pPr>
            <a:r>
              <a:rPr lang="en-US" sz="4400" b="1" kern="0" dirty="0">
                <a:solidFill>
                  <a:schemeClr val="tx2"/>
                </a:solidFill>
                <a:effectLst/>
                <a:ea typeface="Times New Roman" panose="02020603050405020304" pitchFamily="18" charset="0"/>
                <a:cs typeface="Times New Roman" panose="02020603050405020304" pitchFamily="18" charset="0"/>
              </a:rPr>
              <a:t>Open-Source Articles Related to Chinese Grow Operations in Oklahoma</a:t>
            </a:r>
            <a:r>
              <a:rPr lang="en-US" sz="3600" dirty="0">
                <a:solidFill>
                  <a:schemeClr val="tx2"/>
                </a:solidFill>
                <a:effectLst/>
                <a:ea typeface="Times New Roman" panose="02020603050405020304" pitchFamily="18" charset="0"/>
                <a:cs typeface="Times New Roman" panose="02020603050405020304" pitchFamily="18" charset="0"/>
              </a:rPr>
              <a:t> </a:t>
            </a:r>
            <a:endParaRPr lang="en-US" sz="2400" dirty="0">
              <a:solidFill>
                <a:schemeClr val="tx2"/>
              </a:solidFill>
              <a:effectLst/>
              <a:ea typeface="Times New Roman" panose="02020603050405020304" pitchFamily="18" charset="0"/>
              <a:cs typeface="Times New Roman" panose="02020603050405020304" pitchFamily="18" charset="0"/>
            </a:endParaRPr>
          </a:p>
        </p:txBody>
      </p:sp>
      <p:sp>
        <p:nvSpPr>
          <p:cNvPr id="8" name="Content Placeholder 4">
            <a:extLst>
              <a:ext uri="{FF2B5EF4-FFF2-40B4-BE49-F238E27FC236}">
                <a16:creationId xmlns:a16="http://schemas.microsoft.com/office/drawing/2014/main" id="{00CBAC8C-1258-36F8-CFE2-5F5F3DA7E124}"/>
              </a:ext>
            </a:extLst>
          </p:cNvPr>
          <p:cNvSpPr txBox="1">
            <a:spLocks/>
          </p:cNvSpPr>
          <p:nvPr/>
        </p:nvSpPr>
        <p:spPr>
          <a:xfrm>
            <a:off x="5941799" y="1931071"/>
            <a:ext cx="4176423" cy="375121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10000"/>
              </a:lnSpc>
              <a:spcAft>
                <a:spcPts val="600"/>
              </a:spcAft>
            </a:pPr>
            <a:r>
              <a:rPr lang="en-US" sz="4000" dirty="0">
                <a:solidFill>
                  <a:srgbClr val="000000"/>
                </a:solidFill>
                <a:ea typeface="Times New Roman" panose="02020603050405020304" pitchFamily="18" charset="0"/>
                <a:cs typeface="Times New Roman" panose="02020603050405020304" pitchFamily="18" charset="0"/>
              </a:rPr>
              <a:t> </a:t>
            </a:r>
            <a:r>
              <a:rPr lang="en-US" sz="4000" b="1" u="sng" dirty="0">
                <a:ea typeface="Times New Roman" panose="02020603050405020304" pitchFamily="18" charset="0"/>
                <a:cs typeface="Times New Roman" panose="02020603050405020304" pitchFamily="18" charset="0"/>
              </a:rPr>
              <a:t>Oklahoma drug agents fighting back against Chinese organized crime linked to illegal marijuana industry</a:t>
            </a:r>
          </a:p>
          <a:p>
            <a:pPr marL="0">
              <a:lnSpc>
                <a:spcPct val="110000"/>
              </a:lnSpc>
              <a:spcAft>
                <a:spcPts val="600"/>
              </a:spcAft>
            </a:pPr>
            <a:r>
              <a:rPr lang="en-US" sz="4000" dirty="0">
                <a:solidFill>
                  <a:srgbClr val="000000"/>
                </a:solidFill>
                <a:ea typeface="Times New Roman" panose="02020603050405020304" pitchFamily="18" charset="0"/>
                <a:cs typeface="Times New Roman" panose="02020603050405020304" pitchFamily="18" charset="0"/>
              </a:rPr>
              <a:t> </a:t>
            </a:r>
            <a:r>
              <a:rPr lang="en-US" sz="4000" b="1" u="sng" dirty="0">
                <a:ea typeface="Times New Roman" panose="02020603050405020304" pitchFamily="18" charset="0"/>
                <a:cs typeface="Times New Roman" panose="02020603050405020304" pitchFamily="18" charset="0"/>
              </a:rPr>
              <a:t>How Chinese organized crime is dominating Oklahoma’s illegal medical marijuana market</a:t>
            </a:r>
          </a:p>
          <a:p>
            <a:pPr marL="0">
              <a:lnSpc>
                <a:spcPct val="110000"/>
              </a:lnSpc>
              <a:spcAft>
                <a:spcPts val="600"/>
              </a:spcAft>
            </a:pPr>
            <a:r>
              <a:rPr lang="en-US" sz="4000" dirty="0">
                <a:solidFill>
                  <a:srgbClr val="000000"/>
                </a:solidFill>
                <a:ea typeface="Times New Roman" panose="02020603050405020304" pitchFamily="18" charset="0"/>
                <a:cs typeface="Times New Roman" panose="02020603050405020304" pitchFamily="18" charset="0"/>
              </a:rPr>
              <a:t> </a:t>
            </a:r>
            <a:r>
              <a:rPr lang="en-US" sz="4000" b="1" u="sng" dirty="0">
                <a:ea typeface="Times New Roman" panose="02020603050405020304" pitchFamily="18" charset="0"/>
                <a:cs typeface="Times New Roman" panose="02020603050405020304" pitchFamily="18" charset="0"/>
              </a:rPr>
              <a:t>Federal Jury Convicts Chinese Nationals of Drug Conspiracy for Illegally Trafficking Black-Market Marijuana from Oklahoma Grow Operation</a:t>
            </a:r>
            <a:endParaRPr lang="en-US" dirty="0">
              <a:ea typeface="Times New Roman" panose="02020603050405020304" pitchFamily="18" charset="0"/>
              <a:cs typeface="Times New Roman" panose="02020603050405020304" pitchFamily="18" charset="0"/>
            </a:endParaRPr>
          </a:p>
          <a:p>
            <a:pPr marL="0">
              <a:lnSpc>
                <a:spcPct val="110000"/>
              </a:lnSpc>
              <a:spcAft>
                <a:spcPts val="600"/>
              </a:spcAft>
            </a:pPr>
            <a:endParaRPr lang="en-US" dirty="0">
              <a:ea typeface="Times New Roman" panose="02020603050405020304" pitchFamily="18" charset="0"/>
              <a:cs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DF29756C-640F-2C99-C327-295724018F50}"/>
              </a:ext>
            </a:extLst>
          </p:cNvPr>
          <p:cNvPicPr>
            <a:picLocks noChangeAspect="1"/>
          </p:cNvPicPr>
          <p:nvPr/>
        </p:nvPicPr>
        <p:blipFill>
          <a:blip r:embed="rId5"/>
          <a:stretch>
            <a:fillRect/>
          </a:stretch>
        </p:blipFill>
        <p:spPr>
          <a:xfrm>
            <a:off x="4807718" y="4116612"/>
            <a:ext cx="926858" cy="926858"/>
          </a:xfrm>
          <a:prstGeom prst="rect">
            <a:avLst/>
          </a:prstGeom>
        </p:spPr>
      </p:pic>
      <p:pic>
        <p:nvPicPr>
          <p:cNvPr id="14" name="Picture 13">
            <a:extLst>
              <a:ext uri="{FF2B5EF4-FFF2-40B4-BE49-F238E27FC236}">
                <a16:creationId xmlns:a16="http://schemas.microsoft.com/office/drawing/2014/main" id="{E4672730-9B9A-15B3-9A48-563679F1F5B3}"/>
              </a:ext>
            </a:extLst>
          </p:cNvPr>
          <p:cNvPicPr>
            <a:picLocks noChangeAspect="1"/>
          </p:cNvPicPr>
          <p:nvPr/>
        </p:nvPicPr>
        <p:blipFill>
          <a:blip r:embed="rId6"/>
          <a:stretch>
            <a:fillRect/>
          </a:stretch>
        </p:blipFill>
        <p:spPr>
          <a:xfrm>
            <a:off x="4807718" y="5189579"/>
            <a:ext cx="926858" cy="926858"/>
          </a:xfrm>
          <a:prstGeom prst="rect">
            <a:avLst/>
          </a:prstGeom>
        </p:spPr>
      </p:pic>
      <p:pic>
        <p:nvPicPr>
          <p:cNvPr id="16" name="Picture 15">
            <a:extLst>
              <a:ext uri="{FF2B5EF4-FFF2-40B4-BE49-F238E27FC236}">
                <a16:creationId xmlns:a16="http://schemas.microsoft.com/office/drawing/2014/main" id="{CBEDF2A3-53B5-EF02-F632-9BDF7335D09F}"/>
              </a:ext>
            </a:extLst>
          </p:cNvPr>
          <p:cNvPicPr>
            <a:picLocks noChangeAspect="1"/>
          </p:cNvPicPr>
          <p:nvPr/>
        </p:nvPicPr>
        <p:blipFill>
          <a:blip r:embed="rId7"/>
          <a:stretch>
            <a:fillRect/>
          </a:stretch>
        </p:blipFill>
        <p:spPr>
          <a:xfrm>
            <a:off x="9936005" y="1931071"/>
            <a:ext cx="929106" cy="929106"/>
          </a:xfrm>
          <a:prstGeom prst="rect">
            <a:avLst/>
          </a:prstGeom>
        </p:spPr>
      </p:pic>
      <p:pic>
        <p:nvPicPr>
          <p:cNvPr id="18" name="Picture 17">
            <a:extLst>
              <a:ext uri="{FF2B5EF4-FFF2-40B4-BE49-F238E27FC236}">
                <a16:creationId xmlns:a16="http://schemas.microsoft.com/office/drawing/2014/main" id="{484465A4-146A-6ACD-6640-A86DD43CB8DB}"/>
              </a:ext>
            </a:extLst>
          </p:cNvPr>
          <p:cNvPicPr>
            <a:picLocks noChangeAspect="1"/>
          </p:cNvPicPr>
          <p:nvPr/>
        </p:nvPicPr>
        <p:blipFill>
          <a:blip r:embed="rId8"/>
          <a:stretch>
            <a:fillRect/>
          </a:stretch>
        </p:blipFill>
        <p:spPr>
          <a:xfrm>
            <a:off x="9962294" y="3108880"/>
            <a:ext cx="929106" cy="929106"/>
          </a:xfrm>
          <a:prstGeom prst="rect">
            <a:avLst/>
          </a:prstGeom>
        </p:spPr>
      </p:pic>
      <p:pic>
        <p:nvPicPr>
          <p:cNvPr id="20" name="Picture 19">
            <a:extLst>
              <a:ext uri="{FF2B5EF4-FFF2-40B4-BE49-F238E27FC236}">
                <a16:creationId xmlns:a16="http://schemas.microsoft.com/office/drawing/2014/main" id="{D3C1885E-EAF8-5B6B-EE6E-52D41A722122}"/>
              </a:ext>
            </a:extLst>
          </p:cNvPr>
          <p:cNvPicPr>
            <a:picLocks noChangeAspect="1"/>
          </p:cNvPicPr>
          <p:nvPr/>
        </p:nvPicPr>
        <p:blipFill>
          <a:blip r:embed="rId9"/>
          <a:stretch>
            <a:fillRect/>
          </a:stretch>
        </p:blipFill>
        <p:spPr>
          <a:xfrm>
            <a:off x="9936004" y="4269018"/>
            <a:ext cx="929107" cy="929107"/>
          </a:xfrm>
          <a:prstGeom prst="rect">
            <a:avLst/>
          </a:prstGeom>
        </p:spPr>
      </p:pic>
    </p:spTree>
    <p:extLst>
      <p:ext uri="{BB962C8B-B14F-4D97-AF65-F5344CB8AC3E}">
        <p14:creationId xmlns:p14="http://schemas.microsoft.com/office/powerpoint/2010/main" val="35724630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C4CE-561E-7F6E-5EED-37D4E3BDCBA4}"/>
            </a:ext>
          </a:extLst>
        </p:cNvPr>
        <p:cNvGrpSpPr/>
        <p:nvPr/>
      </p:nvGrpSpPr>
      <p:grpSpPr>
        <a:xfrm>
          <a:off x="0" y="0"/>
          <a:ext cx="0" cy="0"/>
          <a:chOff x="0" y="0"/>
          <a:chExt cx="0" cy="0"/>
        </a:xfrm>
      </p:grpSpPr>
      <p:pic>
        <p:nvPicPr>
          <p:cNvPr id="3" name="Content Placeholder 2" descr="A picture containing line chart&#10;&#10;Description automatically generated">
            <a:extLst>
              <a:ext uri="{FF2B5EF4-FFF2-40B4-BE49-F238E27FC236}">
                <a16:creationId xmlns:a16="http://schemas.microsoft.com/office/drawing/2014/main" id="{F3600783-3C59-B481-2002-ABB8640D07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572" y="466302"/>
            <a:ext cx="10607062" cy="5734242"/>
          </a:xfrm>
        </p:spPr>
      </p:pic>
      <p:pic>
        <p:nvPicPr>
          <p:cNvPr id="10" name="Picture 2" descr="Logo&#10;&#10;Description automatically generated">
            <a:extLst>
              <a:ext uri="{FF2B5EF4-FFF2-40B4-BE49-F238E27FC236}">
                <a16:creationId xmlns:a16="http://schemas.microsoft.com/office/drawing/2014/main" id="{10509E50-5E75-437B-258B-26C5DBF9D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05931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9C920-7572-DAA0-44D7-2D000F85A022}"/>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63A1ADA0-F8E5-33E2-DD4E-100F01AFF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DF2C8FF1-3B82-8383-46BE-D41C2E02EC53}"/>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Marijuana Related Emergency Department and Hospital Discharges</a:t>
            </a:r>
          </a:p>
        </p:txBody>
      </p:sp>
      <p:sp>
        <p:nvSpPr>
          <p:cNvPr id="5" name="Content Placeholder 4">
            <a:extLst>
              <a:ext uri="{FF2B5EF4-FFF2-40B4-BE49-F238E27FC236}">
                <a16:creationId xmlns:a16="http://schemas.microsoft.com/office/drawing/2014/main" id="{0BB72013-7014-2468-88CB-B40DFA5DCFB4}"/>
              </a:ext>
            </a:extLst>
          </p:cNvPr>
          <p:cNvSpPr>
            <a:spLocks noGrp="1"/>
          </p:cNvSpPr>
          <p:nvPr>
            <p:ph idx="1"/>
          </p:nvPr>
        </p:nvSpPr>
        <p:spPr/>
        <p:txBody>
          <a:bodyPr>
            <a:normAutofit/>
          </a:bodyPr>
          <a:lstStyle/>
          <a:p>
            <a:r>
              <a:rPr lang="en-US" dirty="0">
                <a:solidFill>
                  <a:schemeClr val="tx2"/>
                </a:solidFill>
                <a:effectLst/>
                <a:ea typeface="Times New Roman" panose="02020603050405020304" pitchFamily="18" charset="0"/>
                <a:cs typeface="Times New Roman" panose="02020603050405020304" pitchFamily="18" charset="0"/>
              </a:rPr>
              <a:t>The number of youth ages 1-4 discharges for inpatient hospitalizations with nonfatal cannabis poisonings increased 960% from 2016 to 2023.</a:t>
            </a:r>
          </a:p>
          <a:p>
            <a:r>
              <a:rPr lang="en-US" dirty="0">
                <a:solidFill>
                  <a:schemeClr val="tx2"/>
                </a:solidFill>
                <a:effectLst/>
                <a:ea typeface="Times New Roman" panose="02020603050405020304" pitchFamily="18" charset="0"/>
                <a:cs typeface="Times New Roman" panose="02020603050405020304" pitchFamily="18" charset="0"/>
              </a:rPr>
              <a:t>The number of youth ages 5-14 discharges for inpatient hospitalizations with nonfatal cannabis poisonings increased 300% from 2016 to 2023.</a:t>
            </a:r>
            <a:endParaRPr lang="en-US" dirty="0">
              <a:solidFill>
                <a:schemeClr val="tx2"/>
              </a:solidFill>
              <a:ea typeface="Times New Roman" panose="02020603050405020304" pitchFamily="18" charset="0"/>
              <a:cs typeface="Times New Roman" panose="02020603050405020304" pitchFamily="18" charset="0"/>
            </a:endParaRPr>
          </a:p>
          <a:p>
            <a:r>
              <a:rPr lang="en-US" dirty="0">
                <a:solidFill>
                  <a:schemeClr val="tx2"/>
                </a:solidFill>
                <a:effectLst/>
                <a:ea typeface="Times New Roman" panose="02020603050405020304" pitchFamily="18" charset="0"/>
                <a:cs typeface="Times New Roman" panose="02020603050405020304" pitchFamily="18" charset="0"/>
              </a:rPr>
              <a:t>Overall number of discharges for inpatient hospitalizations for all ages with nonfatal cannabis poisonings increased 228% from 2018 to 2023. </a:t>
            </a:r>
            <a:endParaRPr lang="en-US" sz="4000" dirty="0">
              <a:solidFill>
                <a:schemeClr val="tx2"/>
              </a:solidFill>
            </a:endParaRPr>
          </a:p>
        </p:txBody>
      </p:sp>
    </p:spTree>
    <p:extLst>
      <p:ext uri="{BB962C8B-B14F-4D97-AF65-F5344CB8AC3E}">
        <p14:creationId xmlns:p14="http://schemas.microsoft.com/office/powerpoint/2010/main" val="181351404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B661E-4ABF-FBD2-2F65-B12BA530BA00}"/>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35643FF7-7D54-2A66-EA79-E97EA9DC0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10;&#10;Description automatically generated with medium confidence">
            <a:extLst>
              <a:ext uri="{FF2B5EF4-FFF2-40B4-BE49-F238E27FC236}">
                <a16:creationId xmlns:a16="http://schemas.microsoft.com/office/drawing/2014/main" id="{FBC863F3-D944-222D-B80A-44111E807B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316" y="374986"/>
            <a:ext cx="10134962" cy="6039660"/>
          </a:xfrm>
        </p:spPr>
      </p:pic>
    </p:spTree>
    <p:extLst>
      <p:ext uri="{BB962C8B-B14F-4D97-AF65-F5344CB8AC3E}">
        <p14:creationId xmlns:p14="http://schemas.microsoft.com/office/powerpoint/2010/main" val="204759496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24C9FF3-43F4-44AC-BCB3-89B16F862F73}"/>
              </a:ext>
            </a:extLst>
          </p:cNvPr>
          <p:cNvSpPr txBox="1">
            <a:spLocks/>
          </p:cNvSpPr>
          <p:nvPr/>
        </p:nvSpPr>
        <p:spPr>
          <a:xfrm>
            <a:off x="405063" y="3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Introduction</a:t>
            </a:r>
          </a:p>
        </p:txBody>
      </p:sp>
      <p:pic>
        <p:nvPicPr>
          <p:cNvPr id="10" name="Picture 2" descr="Logo&#10;&#10;Description automatically generated">
            <a:extLst>
              <a:ext uri="{FF2B5EF4-FFF2-40B4-BE49-F238E27FC236}">
                <a16:creationId xmlns:a16="http://schemas.microsoft.com/office/drawing/2014/main" id="{4476D44D-1305-486B-8047-6160866E3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FE04D6A7-A9F6-4B70-9E46-FB65CE55A2CF}"/>
              </a:ext>
            </a:extLst>
          </p:cNvPr>
          <p:cNvSpPr>
            <a:spLocks noGrp="1"/>
          </p:cNvSpPr>
          <p:nvPr>
            <p:ph idx="1"/>
          </p:nvPr>
        </p:nvSpPr>
        <p:spPr>
          <a:xfrm>
            <a:off x="1014664" y="1407978"/>
            <a:ext cx="10515600" cy="4616807"/>
          </a:xfrm>
        </p:spPr>
        <p:txBody>
          <a:bodyPr>
            <a:normAutofit/>
          </a:bodyPr>
          <a:lstStyle/>
          <a:p>
            <a:pPr algn="just" eaLnBrk="1" hangingPunct="1">
              <a:lnSpc>
                <a:spcPct val="150000"/>
              </a:lnSpc>
              <a:buFont typeface="Wingdings" panose="05000000000000000000" pitchFamily="2" charset="2"/>
              <a:buChar char="§"/>
            </a:pPr>
            <a:r>
              <a:rPr lang="en-US" altLang="en-US" sz="2400" dirty="0">
                <a:solidFill>
                  <a:schemeClr val="tx2"/>
                </a:solidFill>
              </a:rPr>
              <a:t>Legalized in June 2018</a:t>
            </a:r>
          </a:p>
          <a:p>
            <a:pPr algn="just" eaLnBrk="1" hangingPunct="1">
              <a:lnSpc>
                <a:spcPct val="150000"/>
              </a:lnSpc>
              <a:buFont typeface="Wingdings" panose="05000000000000000000" pitchFamily="2" charset="2"/>
              <a:buChar char="§"/>
            </a:pPr>
            <a:r>
              <a:rPr lang="en-US" altLang="en-US" sz="2400" dirty="0">
                <a:solidFill>
                  <a:schemeClr val="tx2"/>
                </a:solidFill>
              </a:rPr>
              <a:t>HIDTA created a report </a:t>
            </a:r>
          </a:p>
          <a:p>
            <a:pPr algn="just" eaLnBrk="1" hangingPunct="1">
              <a:lnSpc>
                <a:spcPct val="150000"/>
              </a:lnSpc>
              <a:buFont typeface="Wingdings" panose="05000000000000000000" pitchFamily="2" charset="2"/>
              <a:buChar char="§"/>
            </a:pPr>
            <a:endParaRPr lang="en-US" altLang="en-US" sz="2400" dirty="0">
              <a:solidFill>
                <a:schemeClr val="tx2"/>
              </a:solidFill>
            </a:endParaRPr>
          </a:p>
          <a:p>
            <a:pPr algn="just" eaLnBrk="1" hangingPunct="1">
              <a:lnSpc>
                <a:spcPct val="150000"/>
              </a:lnSpc>
              <a:buFont typeface="Wingdings" panose="05000000000000000000" pitchFamily="2" charset="2"/>
              <a:buChar char="§"/>
            </a:pPr>
            <a:endParaRPr lang="en-US" altLang="en-US" sz="2400" dirty="0">
              <a:solidFill>
                <a:schemeClr val="tx2"/>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CF0B5-AD1D-59CB-B35B-61BDF766DF71}"/>
            </a:ext>
          </a:extLst>
        </p:cNvPr>
        <p:cNvGrpSpPr/>
        <p:nvPr/>
      </p:nvGrpSpPr>
      <p:grpSpPr>
        <a:xfrm>
          <a:off x="0" y="0"/>
          <a:ext cx="0" cy="0"/>
          <a:chOff x="0" y="0"/>
          <a:chExt cx="0" cy="0"/>
        </a:xfrm>
      </p:grpSpPr>
      <p:pic>
        <p:nvPicPr>
          <p:cNvPr id="3" name="Content Placeholder 2" descr="Chart&#10;&#10;Description automatically generated">
            <a:extLst>
              <a:ext uri="{FF2B5EF4-FFF2-40B4-BE49-F238E27FC236}">
                <a16:creationId xmlns:a16="http://schemas.microsoft.com/office/drawing/2014/main" id="{D4583F9F-3973-2299-A08B-C899D6740B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453" y="328200"/>
            <a:ext cx="10598438" cy="6201600"/>
          </a:xfrm>
        </p:spPr>
      </p:pic>
      <p:pic>
        <p:nvPicPr>
          <p:cNvPr id="10" name="Picture 2" descr="Logo&#10;&#10;Description automatically generated">
            <a:extLst>
              <a:ext uri="{FF2B5EF4-FFF2-40B4-BE49-F238E27FC236}">
                <a16:creationId xmlns:a16="http://schemas.microsoft.com/office/drawing/2014/main" id="{712198B5-13F4-443D-A57A-089B0197D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42397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71995-CA8D-E01F-D111-61E9D93A80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67F9A7-8C27-C0DA-7CB3-3D7EE0F51368}"/>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Marijuana Poison Control Calls</a:t>
            </a:r>
          </a:p>
        </p:txBody>
      </p:sp>
      <p:sp>
        <p:nvSpPr>
          <p:cNvPr id="6" name="Title 1">
            <a:extLst>
              <a:ext uri="{FF2B5EF4-FFF2-40B4-BE49-F238E27FC236}">
                <a16:creationId xmlns:a16="http://schemas.microsoft.com/office/drawing/2014/main" id="{CAF920B3-91B5-77FB-A6BC-935211707BC6}"/>
              </a:ext>
            </a:extLst>
          </p:cNvPr>
          <p:cNvSpPr>
            <a:spLocks noGrp="1"/>
          </p:cNvSpPr>
          <p:nvPr>
            <p:ph type="title"/>
          </p:nvPr>
        </p:nvSpPr>
        <p:spPr>
          <a:xfrm>
            <a:off x="559380" y="1230594"/>
            <a:ext cx="11073239" cy="3438422"/>
          </a:xfrm>
        </p:spPr>
        <p:txBody>
          <a:bodyPr>
            <a:noAutofit/>
          </a:bodyPr>
          <a:lstStyle/>
          <a:p>
            <a:pPr marR="0" lvl="0">
              <a:tabLst>
                <a:tab pos="457200" algn="l"/>
                <a:tab pos="514350" algn="l"/>
                <a:tab pos="571500" algn="l"/>
                <a:tab pos="628650" algn="l"/>
              </a:tabLst>
            </a:pPr>
            <a: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Marijuana poison control calls increased significantly for each age group comparing the five-year average (2019-2023) since Oklahoma legalized medical marijuana to the five-year average (2014-2018) prior to legalization.</a:t>
            </a: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r>
              <a:rPr lang="en-US" sz="2200" b="1"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2,529% increase Ages 0-5 Years Old</a:t>
            </a: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r>
              <a:rPr lang="en-US" sz="2200" b="1"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381% increase Ages 6-19 Years Old</a:t>
            </a:r>
            <a:br>
              <a:rPr lang="en-US" sz="2200"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br>
            <a:r>
              <a:rPr lang="en-US" sz="2200" b="1" cap="none"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338% increase Ages 20+ Years Old</a:t>
            </a:r>
            <a:endParaRPr lang="en-US" sz="2200" dirty="0">
              <a:solidFill>
                <a:srgbClr val="31415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Chart 6">
            <a:extLst>
              <a:ext uri="{FF2B5EF4-FFF2-40B4-BE49-F238E27FC236}">
                <a16:creationId xmlns:a16="http://schemas.microsoft.com/office/drawing/2014/main" id="{24EAC218-67E6-E534-8B72-B19636C21246}"/>
              </a:ext>
            </a:extLst>
          </p:cNvPr>
          <p:cNvGraphicFramePr/>
          <p:nvPr>
            <p:extLst>
              <p:ext uri="{D42A27DB-BD31-4B8C-83A1-F6EECF244321}">
                <p14:modId xmlns:p14="http://schemas.microsoft.com/office/powerpoint/2010/main" val="3148141046"/>
              </p:ext>
            </p:extLst>
          </p:nvPr>
        </p:nvGraphicFramePr>
        <p:xfrm>
          <a:off x="5580866" y="2610071"/>
          <a:ext cx="5682491" cy="29306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Logo&#10;&#10;Description automatically generated">
            <a:extLst>
              <a:ext uri="{FF2B5EF4-FFF2-40B4-BE49-F238E27FC236}">
                <a16:creationId xmlns:a16="http://schemas.microsoft.com/office/drawing/2014/main" id="{97DB2896-9EA9-88DA-B7D2-441B605CE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66780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B133E-44B1-7DC3-E363-6DD36844E455}"/>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3DDB05D5-3FC6-313B-4244-71BD5D87F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histogram&#10;&#10;Description automatically generated">
            <a:extLst>
              <a:ext uri="{FF2B5EF4-FFF2-40B4-BE49-F238E27FC236}">
                <a16:creationId xmlns:a16="http://schemas.microsoft.com/office/drawing/2014/main" id="{B50C82AB-C80F-37F0-B2B7-6D575736D9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743" y="574809"/>
            <a:ext cx="9933841" cy="5952721"/>
          </a:xfrm>
        </p:spPr>
      </p:pic>
    </p:spTree>
    <p:extLst>
      <p:ext uri="{BB962C8B-B14F-4D97-AF65-F5344CB8AC3E}">
        <p14:creationId xmlns:p14="http://schemas.microsoft.com/office/powerpoint/2010/main" val="233470309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E869-B7C9-49D5-BB8F-BB5E444216FB}"/>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9AC31723-60F0-084B-63FD-E15279263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bar chart&#10;&#10;Description automatically generated">
            <a:extLst>
              <a:ext uri="{FF2B5EF4-FFF2-40B4-BE49-F238E27FC236}">
                <a16:creationId xmlns:a16="http://schemas.microsoft.com/office/drawing/2014/main" id="{D1FB8A49-30FD-479D-8DEA-3BE4B96EFD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2130" y="1027398"/>
            <a:ext cx="8608089" cy="5367528"/>
          </a:xfrm>
        </p:spPr>
      </p:pic>
    </p:spTree>
    <p:extLst>
      <p:ext uri="{BB962C8B-B14F-4D97-AF65-F5344CB8AC3E}">
        <p14:creationId xmlns:p14="http://schemas.microsoft.com/office/powerpoint/2010/main" val="18867608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03A73-4D31-DC3F-4999-5FDF3D96A80C}"/>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1E86143A-6A10-6D43-5320-A4D561E6D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histogram&#10;&#10;Description automatically generated">
            <a:extLst>
              <a:ext uri="{FF2B5EF4-FFF2-40B4-BE49-F238E27FC236}">
                <a16:creationId xmlns:a16="http://schemas.microsoft.com/office/drawing/2014/main" id="{5E0F188E-A24C-EFD2-47FF-8E2D6038FA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0378" y="1157454"/>
            <a:ext cx="8836029" cy="5292647"/>
          </a:xfrm>
        </p:spPr>
      </p:pic>
    </p:spTree>
    <p:extLst>
      <p:ext uri="{BB962C8B-B14F-4D97-AF65-F5344CB8AC3E}">
        <p14:creationId xmlns:p14="http://schemas.microsoft.com/office/powerpoint/2010/main" val="1429448741"/>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45E6-E140-899E-2C6B-FC496B7A31EA}"/>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02D28673-5DCA-6629-1CA9-7C80BCB31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bar chart&#10;&#10;Description automatically generated">
            <a:extLst>
              <a:ext uri="{FF2B5EF4-FFF2-40B4-BE49-F238E27FC236}">
                <a16:creationId xmlns:a16="http://schemas.microsoft.com/office/drawing/2014/main" id="{A20C9496-17C4-698B-FE8C-2EB596D6FB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6466" y="993306"/>
            <a:ext cx="7784293" cy="5364597"/>
          </a:xfrm>
        </p:spPr>
      </p:pic>
    </p:spTree>
    <p:extLst>
      <p:ext uri="{BB962C8B-B14F-4D97-AF65-F5344CB8AC3E}">
        <p14:creationId xmlns:p14="http://schemas.microsoft.com/office/powerpoint/2010/main" val="163513586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F593E-E712-E15B-E357-FE174EF179DD}"/>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3A535A6E-14D2-33DF-90E7-700EE2823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3D8E3E2B-A3ED-9E77-A46A-CD9260148969}"/>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Treatment Admissions</a:t>
            </a:r>
          </a:p>
        </p:txBody>
      </p:sp>
      <p:sp>
        <p:nvSpPr>
          <p:cNvPr id="5" name="Content Placeholder 4">
            <a:extLst>
              <a:ext uri="{FF2B5EF4-FFF2-40B4-BE49-F238E27FC236}">
                <a16:creationId xmlns:a16="http://schemas.microsoft.com/office/drawing/2014/main" id="{05CCE712-CFCF-A51D-490F-67F8772FB145}"/>
              </a:ext>
            </a:extLst>
          </p:cNvPr>
          <p:cNvSpPr>
            <a:spLocks noGrp="1"/>
          </p:cNvSpPr>
          <p:nvPr>
            <p:ph idx="1"/>
          </p:nvPr>
        </p:nvSpPr>
        <p:spPr/>
        <p:txBody>
          <a:bodyPr/>
          <a:lstStyle/>
          <a:p>
            <a:pPr marL="0" indent="0">
              <a:buNone/>
            </a:pPr>
            <a:r>
              <a:rPr lang="en-US" dirty="0">
                <a:solidFill>
                  <a:schemeClr val="tx2"/>
                </a:solidFill>
              </a:rPr>
              <a:t>According to the Oklahoma Department of Health, approximately 1 in 10 people who use marijuana will become addicted. This statistic is further exacerbated when an individual begins marijuana use before the age of 18. At that point the rate of addiction rises to 1 in 6. </a:t>
            </a:r>
          </a:p>
        </p:txBody>
      </p:sp>
      <p:pic>
        <p:nvPicPr>
          <p:cNvPr id="3" name="Picture 2">
            <a:extLst>
              <a:ext uri="{FF2B5EF4-FFF2-40B4-BE49-F238E27FC236}">
                <a16:creationId xmlns:a16="http://schemas.microsoft.com/office/drawing/2014/main" id="{71F4E887-83E3-77F1-9E57-A2F4F35D2EBB}"/>
              </a:ext>
            </a:extLst>
          </p:cNvPr>
          <p:cNvPicPr>
            <a:picLocks noChangeAspect="1"/>
          </p:cNvPicPr>
          <p:nvPr/>
        </p:nvPicPr>
        <p:blipFill>
          <a:blip r:embed="rId3"/>
          <a:stretch>
            <a:fillRect/>
          </a:stretch>
        </p:blipFill>
        <p:spPr>
          <a:xfrm>
            <a:off x="1075049" y="5850601"/>
            <a:ext cx="5939028" cy="379476"/>
          </a:xfrm>
          <a:prstGeom prst="rect">
            <a:avLst/>
          </a:prstGeom>
        </p:spPr>
      </p:pic>
    </p:spTree>
    <p:extLst>
      <p:ext uri="{BB962C8B-B14F-4D97-AF65-F5344CB8AC3E}">
        <p14:creationId xmlns:p14="http://schemas.microsoft.com/office/powerpoint/2010/main" val="426803433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336D-6DA6-8EE3-C983-82615F89BC40}"/>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BAB6AB1E-FC53-1323-E22A-9AFCDB353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bar chart&#10;&#10;Description automatically generated">
            <a:extLst>
              <a:ext uri="{FF2B5EF4-FFF2-40B4-BE49-F238E27FC236}">
                <a16:creationId xmlns:a16="http://schemas.microsoft.com/office/drawing/2014/main" id="{A8B46204-DF01-25E4-B953-D26E98D9B6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542" y="422055"/>
            <a:ext cx="9429042" cy="6013889"/>
          </a:xfrm>
        </p:spPr>
      </p:pic>
    </p:spTree>
    <p:extLst>
      <p:ext uri="{BB962C8B-B14F-4D97-AF65-F5344CB8AC3E}">
        <p14:creationId xmlns:p14="http://schemas.microsoft.com/office/powerpoint/2010/main" val="2850999253"/>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EF4A3-2ECC-F8E8-94B9-165CFA2DB32D}"/>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58A4DAA4-5AD5-37E7-3CEA-B6C529959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E0CB7A04-CC9D-FD3B-7BA1-5BBF4828AFDF}"/>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Impaired Driving</a:t>
            </a:r>
          </a:p>
        </p:txBody>
      </p:sp>
      <p:sp>
        <p:nvSpPr>
          <p:cNvPr id="5" name="Content Placeholder 4">
            <a:extLst>
              <a:ext uri="{FF2B5EF4-FFF2-40B4-BE49-F238E27FC236}">
                <a16:creationId xmlns:a16="http://schemas.microsoft.com/office/drawing/2014/main" id="{870C061E-D2A5-2CF1-717E-C2870911BE60}"/>
              </a:ext>
            </a:extLst>
          </p:cNvPr>
          <p:cNvSpPr>
            <a:spLocks noGrp="1"/>
          </p:cNvSpPr>
          <p:nvPr>
            <p:ph idx="1"/>
          </p:nvPr>
        </p:nvSpPr>
        <p:spPr>
          <a:xfrm>
            <a:off x="828695" y="1579134"/>
            <a:ext cx="10515600" cy="4351338"/>
          </a:xfrm>
        </p:spPr>
        <p:txBody>
          <a:bodyPr/>
          <a:lstStyle/>
          <a:p>
            <a:r>
              <a:rPr lang="en-US" sz="3200" dirty="0">
                <a:solidFill>
                  <a:schemeClr val="tx2"/>
                </a:solidFill>
                <a:effectLst/>
                <a:ea typeface="Times New Roman" panose="02020603050405020304" pitchFamily="18" charset="0"/>
                <a:cs typeface="Times New Roman" panose="02020603050405020304" pitchFamily="18" charset="0"/>
              </a:rPr>
              <a:t>There was a 327% increase in the number of cases testing positive for Cannabinoids from 2019 to 2023</a:t>
            </a:r>
          </a:p>
          <a:p>
            <a:r>
              <a:rPr lang="en-US" sz="3200" dirty="0">
                <a:solidFill>
                  <a:schemeClr val="tx2"/>
                </a:solidFill>
                <a:effectLst/>
                <a:ea typeface="Times New Roman" panose="02020603050405020304" pitchFamily="18" charset="0"/>
                <a:cs typeface="Times New Roman" panose="02020603050405020304" pitchFamily="18" charset="0"/>
              </a:rPr>
              <a:t>In 2023, Cannabinoids were the top drug detected in traffic death investigations.</a:t>
            </a:r>
            <a:endParaRPr lang="en-US" sz="3200" dirty="0">
              <a:solidFill>
                <a:schemeClr val="tx2"/>
              </a:solidFill>
              <a:ea typeface="Times New Roman" panose="02020603050405020304" pitchFamily="18" charset="0"/>
              <a:cs typeface="Times New Roman" panose="02020603050405020304" pitchFamily="18" charset="0"/>
            </a:endParaRPr>
          </a:p>
          <a:p>
            <a:r>
              <a:rPr lang="en-US" sz="3200" dirty="0">
                <a:solidFill>
                  <a:schemeClr val="tx2"/>
                </a:solidFill>
                <a:effectLst/>
                <a:ea typeface="Times New Roman" panose="02020603050405020304" pitchFamily="18" charset="0"/>
                <a:cs typeface="Times New Roman" panose="02020603050405020304" pitchFamily="18" charset="0"/>
              </a:rPr>
              <a:t>From 2020-2023, Cannabinoids were the most common drug found in cases submitted for testing (</a:t>
            </a:r>
            <a:r>
              <a:rPr lang="en-US" sz="3200" i="1" dirty="0">
                <a:solidFill>
                  <a:schemeClr val="tx2"/>
                </a:solidFill>
                <a:effectLst/>
                <a:ea typeface="Times New Roman" panose="02020603050405020304" pitchFamily="18" charset="0"/>
                <a:cs typeface="Times New Roman" panose="02020603050405020304" pitchFamily="18" charset="0"/>
              </a:rPr>
              <a:t>In 2019, cannabinoids were the 3</a:t>
            </a:r>
            <a:r>
              <a:rPr lang="en-US" sz="3200" i="1" baseline="30000" dirty="0">
                <a:solidFill>
                  <a:schemeClr val="tx2"/>
                </a:solidFill>
                <a:effectLst/>
                <a:ea typeface="Times New Roman" panose="02020603050405020304" pitchFamily="18" charset="0"/>
                <a:cs typeface="Times New Roman" panose="02020603050405020304" pitchFamily="18" charset="0"/>
              </a:rPr>
              <a:t>rd</a:t>
            </a:r>
            <a:r>
              <a:rPr lang="en-US" sz="3200" i="1" dirty="0">
                <a:solidFill>
                  <a:schemeClr val="tx2"/>
                </a:solidFill>
                <a:effectLst/>
                <a:ea typeface="Times New Roman" panose="02020603050405020304" pitchFamily="18" charset="0"/>
                <a:cs typeface="Times New Roman" panose="02020603050405020304" pitchFamily="18" charset="0"/>
              </a:rPr>
              <a:t> most common drug submitted for testing)</a:t>
            </a:r>
            <a:endParaRPr lang="en-US" dirty="0">
              <a:solidFill>
                <a:schemeClr val="tx2"/>
              </a:solidFill>
            </a:endParaRPr>
          </a:p>
        </p:txBody>
      </p:sp>
    </p:spTree>
    <p:extLst>
      <p:ext uri="{BB962C8B-B14F-4D97-AF65-F5344CB8AC3E}">
        <p14:creationId xmlns:p14="http://schemas.microsoft.com/office/powerpoint/2010/main" val="1816153914"/>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7E5E-599B-C062-C9C4-8962B697BAD0}"/>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04D2A46B-A685-2FD7-A99D-167C6E0E0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bar chart&#10;&#10;Description automatically generated">
            <a:extLst>
              <a:ext uri="{FF2B5EF4-FFF2-40B4-BE49-F238E27FC236}">
                <a16:creationId xmlns:a16="http://schemas.microsoft.com/office/drawing/2014/main" id="{AD9AA91A-343E-A7A1-C7B1-038D8FC302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233" y="532905"/>
            <a:ext cx="8837385" cy="5884455"/>
          </a:xfrm>
        </p:spPr>
      </p:pic>
    </p:spTree>
    <p:extLst>
      <p:ext uri="{BB962C8B-B14F-4D97-AF65-F5344CB8AC3E}">
        <p14:creationId xmlns:p14="http://schemas.microsoft.com/office/powerpoint/2010/main" val="341917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632FE-0087-E772-A9AA-26A18F52F1F7}"/>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B4AB5716-70A6-40F7-3D72-2736059436D1}"/>
              </a:ext>
            </a:extLst>
          </p:cNvPr>
          <p:cNvSpPr txBox="1">
            <a:spLocks/>
          </p:cNvSpPr>
          <p:nvPr/>
        </p:nvSpPr>
        <p:spPr>
          <a:xfrm>
            <a:off x="405063" y="3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Medical Marijuana Industry</a:t>
            </a:r>
          </a:p>
        </p:txBody>
      </p:sp>
      <p:pic>
        <p:nvPicPr>
          <p:cNvPr id="10" name="Picture 2" descr="Logo&#10;&#10;Description automatically generated">
            <a:extLst>
              <a:ext uri="{FF2B5EF4-FFF2-40B4-BE49-F238E27FC236}">
                <a16:creationId xmlns:a16="http://schemas.microsoft.com/office/drawing/2014/main" id="{1F5F1A0E-4661-51CF-5A09-76C9EDCE9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0B3FA922-6733-A1BD-4957-8FAE11FAD754}"/>
              </a:ext>
            </a:extLst>
          </p:cNvPr>
          <p:cNvSpPr>
            <a:spLocks noGrp="1"/>
          </p:cNvSpPr>
          <p:nvPr>
            <p:ph idx="1"/>
          </p:nvPr>
        </p:nvSpPr>
        <p:spPr>
          <a:xfrm>
            <a:off x="1014664" y="2006184"/>
            <a:ext cx="10515600" cy="4138243"/>
          </a:xfrm>
        </p:spPr>
        <p:txBody>
          <a:bodyPr>
            <a:normAutofit/>
          </a:bodyPr>
          <a:lstStyle/>
          <a:p>
            <a:pPr algn="just" eaLnBrk="1" hangingPunct="1">
              <a:lnSpc>
                <a:spcPct val="150000"/>
              </a:lnSpc>
              <a:buFont typeface="Wingdings" panose="05000000000000000000" pitchFamily="2" charset="2"/>
              <a:buChar char="§"/>
            </a:pPr>
            <a:r>
              <a:rPr lang="en-US" altLang="en-US" sz="2000" dirty="0">
                <a:solidFill>
                  <a:schemeClr val="tx2"/>
                </a:solidFill>
              </a:rPr>
              <a:t>Oklahoma has 12 times as many licensed medical marijuana growers as Colorado, and over 3 times as many medical and recreational growers combined.</a:t>
            </a:r>
          </a:p>
          <a:p>
            <a:pPr algn="just" eaLnBrk="1" hangingPunct="1">
              <a:lnSpc>
                <a:spcPct val="150000"/>
              </a:lnSpc>
              <a:buFont typeface="Wingdings" panose="05000000000000000000" pitchFamily="2" charset="2"/>
              <a:buChar char="§"/>
            </a:pPr>
            <a:r>
              <a:rPr lang="en-US" altLang="en-US" sz="2000" dirty="0">
                <a:solidFill>
                  <a:schemeClr val="tx2"/>
                </a:solidFill>
              </a:rPr>
              <a:t>Oklahoma has more than 5 times as many licensed medical marijuana dispensaries as Colorado, and nearly twice as many medical and recreational dispensaries combined</a:t>
            </a:r>
          </a:p>
          <a:p>
            <a:pPr algn="just" eaLnBrk="1" hangingPunct="1">
              <a:lnSpc>
                <a:spcPct val="150000"/>
              </a:lnSpc>
              <a:buFont typeface="Wingdings" panose="05000000000000000000" pitchFamily="2" charset="2"/>
              <a:buChar char="§"/>
            </a:pPr>
            <a:r>
              <a:rPr lang="en-US" altLang="en-US" sz="2000" dirty="0">
                <a:solidFill>
                  <a:schemeClr val="tx2"/>
                </a:solidFill>
              </a:rPr>
              <a:t>The medical marijuana industry has produced more than 32 times the  marijuana supply necessary to meet licensed patient demands.</a:t>
            </a:r>
          </a:p>
        </p:txBody>
      </p:sp>
    </p:spTree>
    <p:extLst>
      <p:ext uri="{BB962C8B-B14F-4D97-AF65-F5344CB8AC3E}">
        <p14:creationId xmlns:p14="http://schemas.microsoft.com/office/powerpoint/2010/main" val="5569801"/>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82C5-D59B-FD1F-89B1-6DD8BC0FA847}"/>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670EBB9B-4E02-92A4-5D86-874505875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bar chart&#10;&#10;Description automatically generated">
            <a:extLst>
              <a:ext uri="{FF2B5EF4-FFF2-40B4-BE49-F238E27FC236}">
                <a16:creationId xmlns:a16="http://schemas.microsoft.com/office/drawing/2014/main" id="{606F30A3-79DF-AD42-08E5-519BA1AC62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8923" y="513429"/>
            <a:ext cx="9529822" cy="5831142"/>
          </a:xfrm>
        </p:spPr>
      </p:pic>
    </p:spTree>
    <p:extLst>
      <p:ext uri="{BB962C8B-B14F-4D97-AF65-F5344CB8AC3E}">
        <p14:creationId xmlns:p14="http://schemas.microsoft.com/office/powerpoint/2010/main" val="42167390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05EBE-7BB4-2809-938B-B985ECAB2DA4}"/>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323F6913-17BA-BEED-B06B-6A78DD527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1DB01D5D-DC76-E8A2-1978-542AE5696BED}"/>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Increase in Crime</a:t>
            </a:r>
          </a:p>
        </p:txBody>
      </p:sp>
      <p:pic>
        <p:nvPicPr>
          <p:cNvPr id="3" name="Content Placeholder 2" descr="Table&#10;&#10;Description automatically generated">
            <a:extLst>
              <a:ext uri="{FF2B5EF4-FFF2-40B4-BE49-F238E27FC236}">
                <a16:creationId xmlns:a16="http://schemas.microsoft.com/office/drawing/2014/main" id="{4BDCCA93-7B10-8AA4-3067-E54CEFC4A3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250" y="1649728"/>
            <a:ext cx="10328334" cy="3935896"/>
          </a:xfrm>
        </p:spPr>
      </p:pic>
    </p:spTree>
    <p:extLst>
      <p:ext uri="{BB962C8B-B14F-4D97-AF65-F5344CB8AC3E}">
        <p14:creationId xmlns:p14="http://schemas.microsoft.com/office/powerpoint/2010/main" val="233022492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C1E2-4940-B2C0-DF04-AE218765F4A1}"/>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991B69C2-250E-9B68-42D2-83776025A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line chart&#10;&#10;Description automatically generated">
            <a:extLst>
              <a:ext uri="{FF2B5EF4-FFF2-40B4-BE49-F238E27FC236}">
                <a16:creationId xmlns:a16="http://schemas.microsoft.com/office/drawing/2014/main" id="{3052FDD2-D53F-03B1-DA12-9FBD56A450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916" y="504121"/>
            <a:ext cx="9448708" cy="5849758"/>
          </a:xfrm>
        </p:spPr>
      </p:pic>
    </p:spTree>
    <p:extLst>
      <p:ext uri="{BB962C8B-B14F-4D97-AF65-F5344CB8AC3E}">
        <p14:creationId xmlns:p14="http://schemas.microsoft.com/office/powerpoint/2010/main" val="182689155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16D0-98F7-2629-7A3E-1DA3B35E7A45}"/>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2977340D-6814-C2B7-93BD-B26B3A61B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 line chart&#10;&#10;Description automatically generated">
            <a:extLst>
              <a:ext uri="{FF2B5EF4-FFF2-40B4-BE49-F238E27FC236}">
                <a16:creationId xmlns:a16="http://schemas.microsoft.com/office/drawing/2014/main" id="{15CE3BC9-905A-AD3B-D628-41D9D259F2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398" y="677849"/>
            <a:ext cx="9493841" cy="5502302"/>
          </a:xfrm>
        </p:spPr>
      </p:pic>
    </p:spTree>
    <p:extLst>
      <p:ext uri="{BB962C8B-B14F-4D97-AF65-F5344CB8AC3E}">
        <p14:creationId xmlns:p14="http://schemas.microsoft.com/office/powerpoint/2010/main" val="1703804582"/>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27C3-6C79-5817-3E15-578045F7BFD5}"/>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720E5254-186D-B4A7-E488-2620B6CC0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Chart&#10;&#10;Description automatically generated">
            <a:extLst>
              <a:ext uri="{FF2B5EF4-FFF2-40B4-BE49-F238E27FC236}">
                <a16:creationId xmlns:a16="http://schemas.microsoft.com/office/drawing/2014/main" id="{E2BFB32C-2ECD-1B8A-7B48-523DD9D21F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8603" y="743483"/>
            <a:ext cx="9772981" cy="5671623"/>
          </a:xfrm>
        </p:spPr>
      </p:pic>
    </p:spTree>
    <p:extLst>
      <p:ext uri="{BB962C8B-B14F-4D97-AF65-F5344CB8AC3E}">
        <p14:creationId xmlns:p14="http://schemas.microsoft.com/office/powerpoint/2010/main" val="308334805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D835-4CDA-7B74-62A2-E3608DBBA585}"/>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5F1EE027-446B-970D-4BE5-630C559EE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2D00F9A2-CB2F-C9AC-A33B-D8D3013AE1B2}"/>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Public Safety Regarding Grow Operations</a:t>
            </a:r>
          </a:p>
        </p:txBody>
      </p:sp>
      <p:sp>
        <p:nvSpPr>
          <p:cNvPr id="5" name="Content Placeholder 4">
            <a:extLst>
              <a:ext uri="{FF2B5EF4-FFF2-40B4-BE49-F238E27FC236}">
                <a16:creationId xmlns:a16="http://schemas.microsoft.com/office/drawing/2014/main" id="{1CB53F1A-5DF7-9AF3-6768-BF7685EF046A}"/>
              </a:ext>
            </a:extLst>
          </p:cNvPr>
          <p:cNvSpPr>
            <a:spLocks noGrp="1"/>
          </p:cNvSpPr>
          <p:nvPr>
            <p:ph idx="1"/>
          </p:nvPr>
        </p:nvSpPr>
        <p:spPr/>
        <p:txBody>
          <a:bodyPr>
            <a:normAutofit fontScale="92500"/>
          </a:bodyPr>
          <a:lstStyle/>
          <a:p>
            <a:pPr marL="0" indent="0">
              <a:buNone/>
            </a:pPr>
            <a:r>
              <a:rPr lang="en-US" sz="3600" dirty="0">
                <a:solidFill>
                  <a:schemeClr val="tx2"/>
                </a:solidFill>
                <a:effectLst/>
                <a:ea typeface="Times New Roman" panose="02020603050405020304" pitchFamily="18" charset="0"/>
                <a:cs typeface="Times New Roman" panose="02020603050405020304" pitchFamily="18" charset="0"/>
              </a:rPr>
              <a:t>There have been numerous public safety dangers and hazards related to marijuana grow and manufacture operations. As a result, the Oklahoma Bureau of Narcotics (OBN) has begun enforcing the requirement for any business to obtain a certificate of occupancy/final inspection (CO) before being granted a new registration or renewing an existing one (the same burden on marijuana businesses that are placed on all other public businesses). </a:t>
            </a:r>
          </a:p>
        </p:txBody>
      </p:sp>
    </p:spTree>
    <p:extLst>
      <p:ext uri="{BB962C8B-B14F-4D97-AF65-F5344CB8AC3E}">
        <p14:creationId xmlns:p14="http://schemas.microsoft.com/office/powerpoint/2010/main" val="247965756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D5F25-2087-4C59-5A18-37E15EE6FBE6}"/>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BB742936-B34A-5617-8DF9-1C76C668E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E20B1C9F-8168-2C26-6AEE-2DACDBC6A41D}"/>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Examples</a:t>
            </a:r>
          </a:p>
        </p:txBody>
      </p:sp>
      <p:sp>
        <p:nvSpPr>
          <p:cNvPr id="5" name="Content Placeholder 4">
            <a:extLst>
              <a:ext uri="{FF2B5EF4-FFF2-40B4-BE49-F238E27FC236}">
                <a16:creationId xmlns:a16="http://schemas.microsoft.com/office/drawing/2014/main" id="{EDF3A92D-0DEE-EA44-0005-3F5D25FFAF2B}"/>
              </a:ext>
            </a:extLst>
          </p:cNvPr>
          <p:cNvSpPr>
            <a:spLocks noGrp="1"/>
          </p:cNvSpPr>
          <p:nvPr>
            <p:ph idx="1"/>
          </p:nvPr>
        </p:nvSpPr>
        <p:spPr/>
        <p:txBody>
          <a:bodyPr>
            <a:normAutofit/>
          </a:bodyPr>
          <a:lstStyle/>
          <a:p>
            <a:pPr marL="0" marR="0">
              <a:lnSpc>
                <a:spcPct val="110000"/>
              </a:lnSpc>
              <a:spcAft>
                <a:spcPts val="1200"/>
              </a:spcAft>
            </a:pPr>
            <a:r>
              <a:rPr lang="en-US" sz="1800" dirty="0">
                <a:solidFill>
                  <a:schemeClr val="tx2"/>
                </a:solidFill>
                <a:effectLst/>
                <a:ea typeface="Times New Roman" panose="02020603050405020304" pitchFamily="18" charset="0"/>
                <a:cs typeface="Times New Roman" panose="02020603050405020304" pitchFamily="18" charset="0"/>
              </a:rPr>
              <a:t>“Since 2021, there have been at least 10 confirmed fires at marijuana manufacturer locations. In one of the fires, two employees were severely burned and sent to the hospital. This fire also resulted in first-degree felony arson charges being filed.”</a:t>
            </a:r>
          </a:p>
          <a:p>
            <a:pPr marL="0" marR="0">
              <a:lnSpc>
                <a:spcPct val="110000"/>
              </a:lnSpc>
              <a:spcAft>
                <a:spcPts val="1200"/>
              </a:spcAft>
            </a:pPr>
            <a:r>
              <a:rPr lang="en-US" sz="1800" dirty="0">
                <a:solidFill>
                  <a:schemeClr val="tx2"/>
                </a:solidFill>
                <a:effectLst/>
                <a:ea typeface="Times New Roman" panose="02020603050405020304" pitchFamily="18" charset="0"/>
                <a:cs typeface="Times New Roman" panose="02020603050405020304" pitchFamily="18" charset="0"/>
              </a:rPr>
              <a:t>“In another fire, more than 10,000 acres of land were set ablaze after medical marijuana combusted. This fire required the activation of the National Guard and numerous agencies from all over Oklahoma and Texas.” </a:t>
            </a:r>
          </a:p>
          <a:p>
            <a:pPr marL="0" marR="0">
              <a:lnSpc>
                <a:spcPct val="110000"/>
              </a:lnSpc>
              <a:spcAft>
                <a:spcPts val="1200"/>
              </a:spcAft>
            </a:pPr>
            <a:r>
              <a:rPr lang="en-US" sz="1800" dirty="0">
                <a:solidFill>
                  <a:schemeClr val="tx2"/>
                </a:solidFill>
                <a:effectLst/>
                <a:ea typeface="Times New Roman" panose="02020603050405020304" pitchFamily="18" charset="0"/>
                <a:cs typeface="Times New Roman" panose="02020603050405020304" pitchFamily="18" charset="0"/>
              </a:rPr>
              <a:t>“OBN agents have also seen evidence of previous fires on numerous occasions at marijuana manufacturing locations. In fact, on two separate enforcement operations, OBN agents were present when fires ignited in grow rooms.”</a:t>
            </a:r>
          </a:p>
          <a:p>
            <a:pPr marL="0" marR="0" indent="0">
              <a:lnSpc>
                <a:spcPct val="110000"/>
              </a:lnSpc>
              <a:spcAft>
                <a:spcPts val="600"/>
              </a:spcAft>
              <a:buNone/>
            </a:pPr>
            <a:r>
              <a:rPr lang="en-US" sz="1050" dirty="0">
                <a:solidFill>
                  <a:schemeClr val="tx2"/>
                </a:solidFill>
                <a:effectLst/>
                <a:ea typeface="Times New Roman" panose="02020603050405020304" pitchFamily="18" charset="0"/>
                <a:cs typeface="Times New Roman" panose="02020603050405020304" pitchFamily="18" charset="0"/>
              </a:rPr>
              <a:t>SOURCE: “Oklahoma Bureau of Narcotics and Dangerous Drugs Control Position Statement on Medical Marijuana Registrants Providing Certificates of Occupancy”, July 2023, Oklahoma Bureau of Narcotics, https://www.obndd.ok.gov/home/showpublisheddocument/430/638252794456800000</a:t>
            </a:r>
            <a:endParaRPr lang="en-US" sz="1800" dirty="0">
              <a:solidFill>
                <a:schemeClr val="tx2"/>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37887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BEFF-C430-5DD5-E956-6BBD462B47FB}"/>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364C9612-117C-FCCC-5C5A-6F8DF774B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A picture containing house&#10;&#10;Description automatically generated">
            <a:extLst>
              <a:ext uri="{FF2B5EF4-FFF2-40B4-BE49-F238E27FC236}">
                <a16:creationId xmlns:a16="http://schemas.microsoft.com/office/drawing/2014/main" id="{E0F5114C-CC02-3A65-FDE0-4EC0850BBD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8101" y="1546258"/>
            <a:ext cx="6003919" cy="3765481"/>
          </a:xfrm>
        </p:spPr>
      </p:pic>
      <p:pic>
        <p:nvPicPr>
          <p:cNvPr id="7" name="Picture 6" descr="A picture containing indoor&#10;&#10;Description automatically generated">
            <a:extLst>
              <a:ext uri="{FF2B5EF4-FFF2-40B4-BE49-F238E27FC236}">
                <a16:creationId xmlns:a16="http://schemas.microsoft.com/office/drawing/2014/main" id="{7ED05B82-77D7-9498-6837-D0F6891A6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048" y="1259462"/>
            <a:ext cx="3230893" cy="4339075"/>
          </a:xfrm>
          <a:prstGeom prst="rect">
            <a:avLst/>
          </a:prstGeom>
        </p:spPr>
      </p:pic>
    </p:spTree>
    <p:extLst>
      <p:ext uri="{BB962C8B-B14F-4D97-AF65-F5344CB8AC3E}">
        <p14:creationId xmlns:p14="http://schemas.microsoft.com/office/powerpoint/2010/main" val="1903169959"/>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AB7E2-1C22-EA2B-D7B8-B6A7C379E7EC}"/>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22637DA8-9C3C-FE63-914C-BB9DD69BA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A picture containing items, cluttered, messy, dirty&#10;&#10;Description automatically generated">
            <a:extLst>
              <a:ext uri="{FF2B5EF4-FFF2-40B4-BE49-F238E27FC236}">
                <a16:creationId xmlns:a16="http://schemas.microsoft.com/office/drawing/2014/main" id="{DBEB878B-6E55-8AEE-220A-527F7907D4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112" y="526886"/>
            <a:ext cx="2836508" cy="3337068"/>
          </a:xfrm>
        </p:spPr>
      </p:pic>
      <p:pic>
        <p:nvPicPr>
          <p:cNvPr id="7" name="Picture 6" descr="A picture containing indoor, cluttered&#10;&#10;Description automatically generated">
            <a:extLst>
              <a:ext uri="{FF2B5EF4-FFF2-40B4-BE49-F238E27FC236}">
                <a16:creationId xmlns:a16="http://schemas.microsoft.com/office/drawing/2014/main" id="{06166466-5C68-578D-7734-963509C01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714" y="3197416"/>
            <a:ext cx="3886558" cy="3251092"/>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758AAD0E-CDEA-A2A1-B257-A87F753B2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7272" y="346282"/>
            <a:ext cx="4363133" cy="3698275"/>
          </a:xfrm>
          <a:prstGeom prst="rect">
            <a:avLst/>
          </a:prstGeom>
        </p:spPr>
      </p:pic>
    </p:spTree>
    <p:extLst>
      <p:ext uri="{BB962C8B-B14F-4D97-AF65-F5344CB8AC3E}">
        <p14:creationId xmlns:p14="http://schemas.microsoft.com/office/powerpoint/2010/main" val="158090870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DAF5-2EAB-D520-3500-8A5ECA5BFAF1}"/>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886AB163-44F0-198C-8ECD-FF6255DB7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A screenshot of a video game&#10;&#10;Description automatically generated with medium confidence">
            <a:extLst>
              <a:ext uri="{FF2B5EF4-FFF2-40B4-BE49-F238E27FC236}">
                <a16:creationId xmlns:a16="http://schemas.microsoft.com/office/drawing/2014/main" id="{0696F97F-965F-1C7D-3B18-544D83E2FD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4033" y="465249"/>
            <a:ext cx="5969614" cy="3677381"/>
          </a:xfrm>
        </p:spPr>
      </p:pic>
      <p:pic>
        <p:nvPicPr>
          <p:cNvPr id="7" name="Picture 6" descr="Graphical user interface, website&#10;&#10;Description automatically generated">
            <a:extLst>
              <a:ext uri="{FF2B5EF4-FFF2-40B4-BE49-F238E27FC236}">
                <a16:creationId xmlns:a16="http://schemas.microsoft.com/office/drawing/2014/main" id="{F2715DE9-69A7-F2AC-7E96-1F4019A1B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2957"/>
            <a:ext cx="5552220" cy="3781369"/>
          </a:xfrm>
          <a:prstGeom prst="rect">
            <a:avLst/>
          </a:prstGeom>
        </p:spPr>
      </p:pic>
    </p:spTree>
    <p:extLst>
      <p:ext uri="{BB962C8B-B14F-4D97-AF65-F5344CB8AC3E}">
        <p14:creationId xmlns:p14="http://schemas.microsoft.com/office/powerpoint/2010/main" val="339278054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BBEE1-CFF0-6FF8-D05A-50C975CE6620}"/>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277521A6-E227-9549-A343-3A642388F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709E6EA5-FC58-6D80-4CF3-D374EA0D0EED}"/>
              </a:ext>
            </a:extLst>
          </p:cNvPr>
          <p:cNvGrpSpPr/>
          <p:nvPr/>
        </p:nvGrpSpPr>
        <p:grpSpPr>
          <a:xfrm>
            <a:off x="1059843" y="1099448"/>
            <a:ext cx="10072314" cy="5098286"/>
            <a:chOff x="2711394" y="1827443"/>
            <a:chExt cx="8362784" cy="3706298"/>
          </a:xfrm>
        </p:grpSpPr>
        <p:graphicFrame>
          <p:nvGraphicFramePr>
            <p:cNvPr id="3" name="Chart 2">
              <a:extLst>
                <a:ext uri="{FF2B5EF4-FFF2-40B4-BE49-F238E27FC236}">
                  <a16:creationId xmlns:a16="http://schemas.microsoft.com/office/drawing/2014/main" id="{FD55BEB3-733F-D94A-75AF-034FE4D5BA3E}"/>
                </a:ext>
              </a:extLst>
            </p:cNvPr>
            <p:cNvGraphicFramePr/>
            <p:nvPr>
              <p:extLst>
                <p:ext uri="{D42A27DB-BD31-4B8C-83A1-F6EECF244321}">
                  <p14:modId xmlns:p14="http://schemas.microsoft.com/office/powerpoint/2010/main" val="1905384889"/>
                </p:ext>
              </p:extLst>
            </p:nvPr>
          </p:nvGraphicFramePr>
          <p:xfrm>
            <a:off x="3764280" y="1828800"/>
            <a:ext cx="466344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D90F5EEC-7C70-12E9-DF9A-F36E1AE6B44E}"/>
                </a:ext>
              </a:extLst>
            </p:cNvPr>
            <p:cNvSpPr/>
            <p:nvPr/>
          </p:nvSpPr>
          <p:spPr>
            <a:xfrm>
              <a:off x="8795905" y="1827443"/>
              <a:ext cx="2278273" cy="3145629"/>
            </a:xfrm>
            <a:prstGeom prst="roundRect">
              <a:avLst/>
            </a:prstGeom>
            <a:solidFill>
              <a:srgbClr val="DF5327"/>
            </a:solidFill>
            <a:ln w="25400" cap="flat" cmpd="sng" algn="ctr">
              <a:solidFill>
                <a:srgbClr val="FFFFFF"/>
              </a:solidFill>
              <a:prstDash val="solid"/>
            </a:ln>
            <a:effectLst>
              <a:outerShdw blurRad="63500" dist="25400" dir="14700000" algn="t" rotWithShape="0">
                <a:srgbClr val="000000">
                  <a:alpha val="50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Aft>
                  <a:spcPts val="600"/>
                </a:spcAft>
                <a:tabLst>
                  <a:tab pos="1028700" algn="l"/>
                </a:tabLst>
              </a:pPr>
              <a:r>
                <a:rPr lang="en-US" dirty="0">
                  <a:solidFill>
                    <a:srgbClr val="FFFFFF"/>
                  </a:solidFill>
                  <a:latin typeface="Book Antiqua" panose="02040602050305030304" pitchFamily="18" charset="0"/>
                  <a:ea typeface="Times New Roman" panose="02020603050405020304" pitchFamily="18" charset="0"/>
                  <a:cs typeface="Times New Roman" panose="02020603050405020304" pitchFamily="18" charset="0"/>
                </a:rPr>
                <a:t>Despite this drastic reduction in the number of Growers, </a:t>
              </a:r>
              <a:r>
                <a:rPr lang="en-US" dirty="0">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Oklahoma has 12 Times as many </a:t>
              </a:r>
              <a:r>
                <a:rPr lang="en-US" dirty="0">
                  <a:solidFill>
                    <a:srgbClr val="FFFFFF"/>
                  </a:solidFill>
                  <a:latin typeface="Book Antiqua" panose="02040602050305030304" pitchFamily="18" charset="0"/>
                  <a:ea typeface="Times New Roman" panose="02020603050405020304" pitchFamily="18" charset="0"/>
                  <a:cs typeface="Times New Roman" panose="02020603050405020304" pitchFamily="18" charset="0"/>
                </a:rPr>
                <a:t>l</a:t>
              </a:r>
              <a:r>
                <a:rPr lang="en-US" dirty="0">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icensed medical </a:t>
              </a:r>
              <a:r>
                <a:rPr lang="en-US" dirty="0">
                  <a:solidFill>
                    <a:srgbClr val="FFFFFF"/>
                  </a:solidFill>
                  <a:latin typeface="Book Antiqua" panose="02040602050305030304" pitchFamily="18" charset="0"/>
                  <a:ea typeface="Times New Roman" panose="02020603050405020304" pitchFamily="18" charset="0"/>
                  <a:cs typeface="Times New Roman" panose="02020603050405020304" pitchFamily="18" charset="0"/>
                </a:rPr>
                <a:t>m</a:t>
              </a:r>
              <a:r>
                <a:rPr lang="en-US" dirty="0">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arijuana </a:t>
              </a:r>
              <a:r>
                <a:rPr lang="en-US" dirty="0">
                  <a:solidFill>
                    <a:srgbClr val="FFFFFF"/>
                  </a:solidFill>
                  <a:latin typeface="Book Antiqua" panose="02040602050305030304" pitchFamily="18" charset="0"/>
                  <a:ea typeface="Times New Roman" panose="02020603050405020304" pitchFamily="18" charset="0"/>
                  <a:cs typeface="Times New Roman" panose="02020603050405020304" pitchFamily="18" charset="0"/>
                </a:rPr>
                <a:t>g</a:t>
              </a:r>
              <a:r>
                <a:rPr lang="en-US" dirty="0">
                  <a:solidFill>
                    <a:srgbClr val="FFFFFF"/>
                  </a:solidFill>
                  <a:effectLst/>
                  <a:latin typeface="Book Antiqua" panose="02040602050305030304" pitchFamily="18" charset="0"/>
                  <a:ea typeface="Times New Roman" panose="02020603050405020304" pitchFamily="18" charset="0"/>
                  <a:cs typeface="Times New Roman" panose="02020603050405020304" pitchFamily="18" charset="0"/>
                </a:rPr>
                <a:t>rowers as Colorado*. </a:t>
              </a:r>
            </a:p>
            <a:p>
              <a:pPr algn="ctr">
                <a:lnSpc>
                  <a:spcPct val="110000"/>
                </a:lnSpc>
                <a:spcAft>
                  <a:spcPts val="600"/>
                </a:spcAft>
                <a:tabLst>
                  <a:tab pos="1028700" algn="l"/>
                </a:tabLst>
              </a:pPr>
              <a:r>
                <a:rPr lang="en-US" b="1" dirty="0">
                  <a:solidFill>
                    <a:srgbClr val="FFFFFF"/>
                  </a:solidFill>
                  <a:latin typeface="Book Antiqua" panose="02040602050305030304" pitchFamily="18" charset="0"/>
                  <a:ea typeface="Times New Roman" panose="02020603050405020304" pitchFamily="18" charset="0"/>
                  <a:cs typeface="Times New Roman" panose="02020603050405020304" pitchFamily="18" charset="0"/>
                </a:rPr>
                <a:t>*Colorado has 5.8 Million residents, and Oklahoma has 4.0 Million residents.</a:t>
              </a:r>
              <a:endParaRPr lang="en-US" b="1" dirty="0">
                <a:latin typeface="Georgia" panose="02040502050405020303" pitchFamily="18" charset="0"/>
                <a:ea typeface="Times New Roman" panose="02020603050405020304" pitchFamily="18" charset="0"/>
                <a:cs typeface="Times New Roman" panose="02020603050405020304" pitchFamily="18" charset="0"/>
              </a:endParaRPr>
            </a:p>
            <a:p>
              <a:pPr marL="0" marR="0" algn="ctr">
                <a:lnSpc>
                  <a:spcPct val="110000"/>
                </a:lnSpc>
                <a:spcAft>
                  <a:spcPts val="600"/>
                </a:spcAft>
                <a:tabLst>
                  <a:tab pos="1028700" algn="l"/>
                </a:tabLst>
              </a:pPr>
              <a:endParaRPr lang="en-US" sz="11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943750-E8C1-2C82-2362-A4981664FADD}"/>
                </a:ext>
              </a:extLst>
            </p:cNvPr>
            <p:cNvSpPr txBox="1"/>
            <p:nvPr/>
          </p:nvSpPr>
          <p:spPr>
            <a:xfrm>
              <a:off x="2711394" y="5111959"/>
              <a:ext cx="8362784" cy="421782"/>
            </a:xfrm>
            <a:prstGeom prst="rect">
              <a:avLst/>
            </a:prstGeom>
            <a:noFill/>
          </p:spPr>
          <p:txBody>
            <a:bodyPr wrap="square">
              <a:spAutoFit/>
            </a:bodyPr>
            <a:lstStyle/>
            <a:p>
              <a:pPr marL="0" marR="0">
                <a:lnSpc>
                  <a:spcPct val="110000"/>
                </a:lnSpc>
                <a:spcAft>
                  <a:spcPts val="600"/>
                </a:spcAft>
              </a:pPr>
              <a:r>
                <a:rPr lang="en-US" sz="1000" b="1" dirty="0">
                  <a:effectLst/>
                  <a:latin typeface="Palatino Linotype" panose="02040502050505030304" pitchFamily="18" charset="0"/>
                  <a:ea typeface="Times New Roman" panose="02020603050405020304" pitchFamily="18" charset="0"/>
                  <a:cs typeface="Times New Roman" panose="02020603050405020304" pitchFamily="18" charset="0"/>
                </a:rPr>
                <a:t>SOURCE:	Oklahoma Medical Marijuana Authority (OMMA), Licensing and Tax Data; Oklahoma; Colorado Department of Revenue, Marijuana Enforcement Division (MED) Licensed Facilities, Accessed November 19, 2024</a:t>
              </a:r>
              <a:endParaRPr lang="en-US" sz="1000" dirty="0">
                <a:effectLst/>
                <a:latin typeface="Georgia" panose="02040502050405020303"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78475610"/>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E484C-D5B2-F9B3-AC89-0D1F951E6015}"/>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6AD063B6-8B5B-D534-AF71-73BBFFBE7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A picture containing text&#10;&#10;Description automatically generated">
            <a:extLst>
              <a:ext uri="{FF2B5EF4-FFF2-40B4-BE49-F238E27FC236}">
                <a16:creationId xmlns:a16="http://schemas.microsoft.com/office/drawing/2014/main" id="{10E490CC-B7D6-AC4D-B975-6307374D41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8088" y="675224"/>
            <a:ext cx="9230656" cy="5507551"/>
          </a:xfrm>
        </p:spPr>
      </p:pic>
    </p:spTree>
    <p:extLst>
      <p:ext uri="{BB962C8B-B14F-4D97-AF65-F5344CB8AC3E}">
        <p14:creationId xmlns:p14="http://schemas.microsoft.com/office/powerpoint/2010/main" val="639101973"/>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C1E3C2-3806-4D35-A4AE-374EC4B6BBEA}"/>
              </a:ext>
            </a:extLst>
          </p:cNvPr>
          <p:cNvSpPr txBox="1"/>
          <p:nvPr/>
        </p:nvSpPr>
        <p:spPr>
          <a:xfrm>
            <a:off x="2261574" y="2251754"/>
            <a:ext cx="7668852" cy="2354491"/>
          </a:xfrm>
          <a:prstGeom prst="rect">
            <a:avLst/>
          </a:prstGeom>
          <a:noFill/>
        </p:spPr>
        <p:txBody>
          <a:bodyPr wrap="square" rtlCol="0">
            <a:spAutoFit/>
          </a:bodyPr>
          <a:lstStyle/>
          <a:p>
            <a:pPr algn="ctr"/>
            <a:r>
              <a:rPr lang="en-US" sz="2100" b="1" dirty="0">
                <a:latin typeface="+mj-lt"/>
              </a:rPr>
              <a:t>Name, Title</a:t>
            </a:r>
          </a:p>
          <a:p>
            <a:pPr algn="ctr"/>
            <a:r>
              <a:rPr lang="en-US" sz="2100" dirty="0">
                <a:latin typeface="+mj-lt"/>
              </a:rPr>
              <a:t>Unit</a:t>
            </a:r>
          </a:p>
          <a:p>
            <a:pPr algn="ctr"/>
            <a:r>
              <a:rPr lang="en-US" sz="2100" dirty="0">
                <a:latin typeface="+mj-lt"/>
              </a:rPr>
              <a:t>Oklahoma Bureau of Narcotics and Dangerous Drugs</a:t>
            </a:r>
          </a:p>
          <a:p>
            <a:pPr algn="ctr"/>
            <a:r>
              <a:rPr lang="en-US" sz="2100" dirty="0">
                <a:latin typeface="+mj-lt"/>
              </a:rPr>
              <a:t>(405) Phone or (800) 522-8031</a:t>
            </a:r>
          </a:p>
          <a:p>
            <a:pPr algn="ctr"/>
            <a:r>
              <a:rPr lang="en-US" sz="2100" dirty="0">
                <a:latin typeface="+mj-lt"/>
              </a:rPr>
              <a:t>Email address </a:t>
            </a:r>
          </a:p>
          <a:p>
            <a:pPr algn="ctr"/>
            <a:r>
              <a:rPr lang="en-US" sz="2100" dirty="0">
                <a:latin typeface="+mj-lt"/>
                <a:hlinkClick r:id="rId2"/>
              </a:rPr>
              <a:t>https://www.ok.gov/obndd/</a:t>
            </a:r>
            <a:endParaRPr lang="en-US" sz="2100" dirty="0">
              <a:latin typeface="+mj-lt"/>
            </a:endParaRPr>
          </a:p>
          <a:p>
            <a:pPr algn="ctr"/>
            <a:endParaRPr lang="en-US" sz="2100" dirty="0">
              <a:latin typeface="+mj-lt"/>
            </a:endParaRPr>
          </a:p>
        </p:txBody>
      </p:sp>
      <p:sp>
        <p:nvSpPr>
          <p:cNvPr id="3" name="1-Rectangle">
            <a:extLst>
              <a:ext uri="{FF2B5EF4-FFF2-40B4-BE49-F238E27FC236}">
                <a16:creationId xmlns:a16="http://schemas.microsoft.com/office/drawing/2014/main" id="{EA09E363-BA80-443D-B764-FE0D7833D741}"/>
              </a:ext>
            </a:extLst>
          </p:cNvPr>
          <p:cNvSpPr/>
          <p:nvPr/>
        </p:nvSpPr>
        <p:spPr>
          <a:xfrm>
            <a:off x="498737" y="497542"/>
            <a:ext cx="4208501" cy="648512"/>
          </a:xfrm>
          <a:prstGeom prst="rect">
            <a:avLst/>
          </a:prstGeom>
        </p:spPr>
        <p:txBody>
          <a:bodyPr wrap="none" lIns="90000" tIns="46800" rIns="90000" bIns="46800">
            <a:spAutoFit/>
          </a:bodyPr>
          <a:lstStyle/>
          <a:p>
            <a:pPr defTabSz="685800">
              <a:defRPr/>
            </a:pPr>
            <a:r>
              <a:rPr lang="en-US" altLang="zh-CN" sz="3600" dirty="0">
                <a:solidFill>
                  <a:schemeClr val="accent1"/>
                </a:solidFill>
                <a:cs typeface="+mn-ea"/>
                <a:sym typeface="+mn-lt"/>
              </a:rPr>
              <a:t>Contact Information</a:t>
            </a:r>
            <a:endParaRPr lang="zh-CN" altLang="en-US" sz="3600" dirty="0">
              <a:solidFill>
                <a:schemeClr val="accent1"/>
              </a:solidFill>
              <a:cs typeface="+mn-ea"/>
              <a:sym typeface="+mn-lt"/>
            </a:endParaRPr>
          </a:p>
        </p:txBody>
      </p:sp>
      <p:pic>
        <p:nvPicPr>
          <p:cNvPr id="4" name="Picture 2" descr="Logo&#10;&#10;Description automatically generated">
            <a:extLst>
              <a:ext uri="{FF2B5EF4-FFF2-40B4-BE49-F238E27FC236}">
                <a16:creationId xmlns:a16="http://schemas.microsoft.com/office/drawing/2014/main" id="{B870BEDC-F570-480B-8381-AFABDBCB8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4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7805-5920-2729-77D7-B2536446E766}"/>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303888E9-07EA-9556-2BA2-56F7534EAD20}"/>
              </a:ext>
            </a:extLst>
          </p:cNvPr>
          <p:cNvSpPr txBox="1">
            <a:spLocks/>
          </p:cNvSpPr>
          <p:nvPr/>
        </p:nvSpPr>
        <p:spPr>
          <a:xfrm>
            <a:off x="492981" y="514996"/>
            <a:ext cx="11206909" cy="212483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00" dirty="0">
                <a:solidFill>
                  <a:schemeClr val="tx2"/>
                </a:solidFill>
                <a:effectLst/>
                <a:ea typeface="Times New Roman" panose="02020603050405020304" pitchFamily="18" charset="0"/>
                <a:cs typeface="Times New Roman" panose="02020603050405020304" pitchFamily="18" charset="0"/>
              </a:rPr>
              <a:t>The Oklahoma Medical Marijuana Authority (OMMA) commissioned a study in June of 2023 entitled “An Empirical Assessment of Oklahoma’s Medical Marijuana Market.”</a:t>
            </a:r>
            <a:endParaRPr lang="en-US" altLang="en-US" dirty="0">
              <a:solidFill>
                <a:schemeClr val="tx2"/>
              </a:solidFill>
            </a:endParaRPr>
          </a:p>
        </p:txBody>
      </p:sp>
      <p:pic>
        <p:nvPicPr>
          <p:cNvPr id="10" name="Picture 2" descr="Logo&#10;&#10;Description automatically generated">
            <a:extLst>
              <a:ext uri="{FF2B5EF4-FFF2-40B4-BE49-F238E27FC236}">
                <a16:creationId xmlns:a16="http://schemas.microsoft.com/office/drawing/2014/main" id="{AAB8C63F-DBD7-C287-1325-23BBEBCF2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108C2E5E-21DF-9CE3-8A48-42BF2E6DC989}"/>
              </a:ext>
            </a:extLst>
          </p:cNvPr>
          <p:cNvSpPr>
            <a:spLocks noGrp="1"/>
          </p:cNvSpPr>
          <p:nvPr>
            <p:ph idx="1"/>
          </p:nvPr>
        </p:nvSpPr>
        <p:spPr>
          <a:xfrm>
            <a:off x="838200" y="3086944"/>
            <a:ext cx="10515600" cy="3355452"/>
          </a:xfrm>
        </p:spPr>
        <p:txBody>
          <a:bodyPr>
            <a:normAutofit/>
          </a:bodyPr>
          <a:lstStyle/>
          <a:p>
            <a:pPr eaLnBrk="1" hangingPunct="1">
              <a:lnSpc>
                <a:spcPct val="150000"/>
              </a:lnSpc>
              <a:buFont typeface="Wingdings" panose="05000000000000000000" pitchFamily="2" charset="2"/>
              <a:buChar char="§"/>
            </a:pPr>
            <a:r>
              <a:rPr lang="en-US" sz="3200" dirty="0">
                <a:solidFill>
                  <a:schemeClr val="tx2"/>
                </a:solidFill>
                <a:effectLst/>
                <a:ea typeface="Times New Roman" panose="02020603050405020304" pitchFamily="18" charset="0"/>
                <a:cs typeface="Times New Roman" panose="02020603050405020304" pitchFamily="18" charset="0"/>
              </a:rPr>
              <a:t>The study concluded that Oklahoma’s marijuana industry produced </a:t>
            </a:r>
            <a:r>
              <a:rPr lang="en-US" sz="3200" b="1" u="sng" dirty="0">
                <a:solidFill>
                  <a:schemeClr val="tx2"/>
                </a:solidFill>
                <a:effectLst/>
                <a:ea typeface="Times New Roman" panose="02020603050405020304" pitchFamily="18" charset="0"/>
                <a:cs typeface="Times New Roman" panose="02020603050405020304" pitchFamily="18" charset="0"/>
              </a:rPr>
              <a:t>more than 32 times the supply of marijuana than necessary </a:t>
            </a:r>
            <a:r>
              <a:rPr lang="en-US" sz="3200" dirty="0">
                <a:solidFill>
                  <a:schemeClr val="tx2"/>
                </a:solidFill>
                <a:effectLst/>
                <a:ea typeface="Times New Roman" panose="02020603050405020304" pitchFamily="18" charset="0"/>
                <a:cs typeface="Times New Roman" panose="02020603050405020304" pitchFamily="18" charset="0"/>
              </a:rPr>
              <a:t>to meet the need of licensed patients.</a:t>
            </a:r>
          </a:p>
        </p:txBody>
      </p:sp>
      <p:cxnSp>
        <p:nvCxnSpPr>
          <p:cNvPr id="3" name="Straight Connector 2">
            <a:extLst>
              <a:ext uri="{FF2B5EF4-FFF2-40B4-BE49-F238E27FC236}">
                <a16:creationId xmlns:a16="http://schemas.microsoft.com/office/drawing/2014/main" id="{8F626ED0-583E-E2C7-8C62-9AD47F911390}"/>
              </a:ext>
            </a:extLst>
          </p:cNvPr>
          <p:cNvCxnSpPr/>
          <p:nvPr/>
        </p:nvCxnSpPr>
        <p:spPr>
          <a:xfrm>
            <a:off x="863125" y="2639833"/>
            <a:ext cx="10528419" cy="0"/>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21085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1D864-08F0-CD7F-D981-BE198D575967}"/>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7D3E4D6A-AB44-F607-8EE2-0CDCEDB92D9A}"/>
              </a:ext>
            </a:extLst>
          </p:cNvPr>
          <p:cNvSpPr txBox="1">
            <a:spLocks/>
          </p:cNvSpPr>
          <p:nvPr/>
        </p:nvSpPr>
        <p:spPr>
          <a:xfrm>
            <a:off x="405063" y="3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Youth Marijuana Use</a:t>
            </a:r>
          </a:p>
        </p:txBody>
      </p:sp>
      <p:pic>
        <p:nvPicPr>
          <p:cNvPr id="10" name="Picture 2" descr="Logo&#10;&#10;Description automatically generated">
            <a:extLst>
              <a:ext uri="{FF2B5EF4-FFF2-40B4-BE49-F238E27FC236}">
                <a16:creationId xmlns:a16="http://schemas.microsoft.com/office/drawing/2014/main" id="{EF95463B-2B69-65F4-4634-ECEA0A4DF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BAF7F775-518B-700E-B2FB-07DA8BF8AFED}"/>
              </a:ext>
            </a:extLst>
          </p:cNvPr>
          <p:cNvSpPr>
            <a:spLocks noGrp="1"/>
          </p:cNvSpPr>
          <p:nvPr>
            <p:ph idx="1"/>
          </p:nvPr>
        </p:nvSpPr>
        <p:spPr>
          <a:xfrm>
            <a:off x="980481" y="1710256"/>
            <a:ext cx="10515600" cy="3437487"/>
          </a:xfrm>
        </p:spPr>
        <p:txBody>
          <a:bodyPr>
            <a:normAutofit fontScale="92500"/>
          </a:bodyPr>
          <a:lstStyle/>
          <a:p>
            <a:pPr algn="just" eaLnBrk="1" hangingPunct="1">
              <a:lnSpc>
                <a:spcPct val="150000"/>
              </a:lnSpc>
              <a:buFont typeface="Wingdings" panose="05000000000000000000" pitchFamily="2" charset="2"/>
              <a:buChar char="§"/>
            </a:pPr>
            <a:r>
              <a:rPr lang="en-US" sz="2400" dirty="0">
                <a:solidFill>
                  <a:schemeClr val="tx2"/>
                </a:solidFill>
                <a:effectLst/>
                <a:latin typeface="+mj-lt"/>
                <a:ea typeface="Times New Roman" panose="02020603050405020304" pitchFamily="18" charset="0"/>
                <a:cs typeface="Times New Roman" panose="02020603050405020304" pitchFamily="18" charset="0"/>
              </a:rPr>
              <a:t>The fifteen states with the </a:t>
            </a:r>
            <a:r>
              <a:rPr lang="en-US" sz="2400" u="sng" dirty="0">
                <a:solidFill>
                  <a:schemeClr val="tx2"/>
                </a:solidFill>
                <a:effectLst/>
                <a:latin typeface="+mj-lt"/>
                <a:ea typeface="Times New Roman" panose="02020603050405020304" pitchFamily="18" charset="0"/>
                <a:cs typeface="Times New Roman" panose="02020603050405020304" pitchFamily="18" charset="0"/>
              </a:rPr>
              <a:t>lowest rate of current marijuana</a:t>
            </a:r>
            <a:r>
              <a:rPr lang="en-US" sz="2400" dirty="0">
                <a:solidFill>
                  <a:schemeClr val="tx2"/>
                </a:solidFill>
                <a:effectLst/>
                <a:latin typeface="+mj-lt"/>
                <a:ea typeface="Times New Roman" panose="02020603050405020304" pitchFamily="18" charset="0"/>
                <a:cs typeface="Times New Roman" panose="02020603050405020304" pitchFamily="18" charset="0"/>
              </a:rPr>
              <a:t> youth use all have some of the most restrictive marijuana laws in the country.</a:t>
            </a:r>
          </a:p>
          <a:p>
            <a:pPr algn="just" eaLnBrk="1" hangingPunct="1">
              <a:lnSpc>
                <a:spcPct val="150000"/>
              </a:lnSpc>
              <a:buFont typeface="Wingdings" panose="05000000000000000000" pitchFamily="2" charset="2"/>
              <a:buChar char="§"/>
            </a:pPr>
            <a:r>
              <a:rPr lang="en-US" sz="2400" dirty="0">
                <a:solidFill>
                  <a:schemeClr val="tx2"/>
                </a:solidFill>
                <a:effectLst/>
                <a:latin typeface="+mj-lt"/>
                <a:ea typeface="Times New Roman" panose="02020603050405020304" pitchFamily="18" charset="0"/>
                <a:cs typeface="Times New Roman" panose="02020603050405020304" pitchFamily="18" charset="0"/>
              </a:rPr>
              <a:t>The fifteen states with the </a:t>
            </a:r>
            <a:r>
              <a:rPr lang="en-US" sz="2400" u="sng" dirty="0">
                <a:solidFill>
                  <a:schemeClr val="tx2"/>
                </a:solidFill>
                <a:effectLst/>
                <a:latin typeface="+mj-lt"/>
                <a:ea typeface="Times New Roman" panose="02020603050405020304" pitchFamily="18" charset="0"/>
                <a:cs typeface="Times New Roman" panose="02020603050405020304" pitchFamily="18" charset="0"/>
              </a:rPr>
              <a:t>highest rate of current marijuana</a:t>
            </a:r>
            <a:r>
              <a:rPr lang="en-US" sz="2400" dirty="0">
                <a:solidFill>
                  <a:schemeClr val="tx2"/>
                </a:solidFill>
                <a:effectLst/>
                <a:latin typeface="+mj-lt"/>
                <a:ea typeface="Times New Roman" panose="02020603050405020304" pitchFamily="18" charset="0"/>
                <a:cs typeface="Times New Roman" panose="02020603050405020304" pitchFamily="18" charset="0"/>
              </a:rPr>
              <a:t> youth use all have full marijuana legalization to include recreational use, aside from Oklahoma and Hawaii which are only legalized medically.</a:t>
            </a:r>
          </a:p>
          <a:p>
            <a:pPr algn="just" eaLnBrk="1" hangingPunct="1">
              <a:lnSpc>
                <a:spcPct val="150000"/>
              </a:lnSpc>
              <a:buFont typeface="Wingdings" panose="05000000000000000000" pitchFamily="2" charset="2"/>
              <a:buChar char="§"/>
            </a:pPr>
            <a:r>
              <a:rPr lang="en-US" altLang="en-US" sz="2400" dirty="0">
                <a:solidFill>
                  <a:schemeClr val="tx2"/>
                </a:solidFill>
                <a:latin typeface="+mj-lt"/>
                <a:cs typeface="Times New Roman" panose="02020603050405020304" pitchFamily="18" charset="0"/>
              </a:rPr>
              <a:t>Prior to legalization, Oklahoma ranked 43</a:t>
            </a:r>
            <a:r>
              <a:rPr lang="en-US" altLang="en-US" sz="2400" baseline="30000" dirty="0">
                <a:solidFill>
                  <a:schemeClr val="tx2"/>
                </a:solidFill>
                <a:latin typeface="+mj-lt"/>
                <a:cs typeface="Times New Roman" panose="02020603050405020304" pitchFamily="18" charset="0"/>
              </a:rPr>
              <a:t>rd</a:t>
            </a:r>
            <a:r>
              <a:rPr lang="en-US" altLang="en-US" sz="2400" dirty="0">
                <a:solidFill>
                  <a:schemeClr val="tx2"/>
                </a:solidFill>
                <a:latin typeface="+mj-lt"/>
                <a:cs typeface="Times New Roman" panose="02020603050405020304" pitchFamily="18" charset="0"/>
              </a:rPr>
              <a:t> in the nation for youth marijuana use. </a:t>
            </a:r>
            <a:endParaRPr lang="en-US" altLang="en-US" sz="3200" dirty="0">
              <a:solidFill>
                <a:schemeClr val="tx2"/>
              </a:solidFill>
              <a:latin typeface="+mj-lt"/>
            </a:endParaRPr>
          </a:p>
        </p:txBody>
      </p:sp>
    </p:spTree>
    <p:extLst>
      <p:ext uri="{BB962C8B-B14F-4D97-AF65-F5344CB8AC3E}">
        <p14:creationId xmlns:p14="http://schemas.microsoft.com/office/powerpoint/2010/main" val="338594063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187C-9E7F-2467-36D6-34E75BE3EDE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534D107A-923D-8F95-3F1A-3122A00EAD1C}"/>
              </a:ext>
            </a:extLst>
          </p:cNvPr>
          <p:cNvSpPr txBox="1">
            <a:spLocks/>
          </p:cNvSpPr>
          <p:nvPr/>
        </p:nvSpPr>
        <p:spPr>
          <a:xfrm>
            <a:off x="709738" y="284409"/>
            <a:ext cx="107725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solidFill>
              </a:rPr>
              <a:t>Post legalization, Oklahoma now ranks 3</a:t>
            </a:r>
            <a:r>
              <a:rPr lang="en-US" altLang="en-US" baseline="30000" dirty="0">
                <a:solidFill>
                  <a:schemeClr val="tx2"/>
                </a:solidFill>
              </a:rPr>
              <a:t>rd</a:t>
            </a:r>
            <a:endParaRPr lang="en-US" altLang="en-US" dirty="0">
              <a:solidFill>
                <a:schemeClr val="tx2"/>
              </a:solidFill>
            </a:endParaRPr>
          </a:p>
        </p:txBody>
      </p:sp>
      <p:pic>
        <p:nvPicPr>
          <p:cNvPr id="10" name="Picture 2" descr="Logo&#10;&#10;Description automatically generated">
            <a:extLst>
              <a:ext uri="{FF2B5EF4-FFF2-40B4-BE49-F238E27FC236}">
                <a16:creationId xmlns:a16="http://schemas.microsoft.com/office/drawing/2014/main" id="{F57AAC12-F64C-B766-7072-4E9397F2E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Chart&#10;&#10;Description automatically generated">
            <a:extLst>
              <a:ext uri="{FF2B5EF4-FFF2-40B4-BE49-F238E27FC236}">
                <a16:creationId xmlns:a16="http://schemas.microsoft.com/office/drawing/2014/main" id="{459F2F97-3BCC-64B2-F83C-CABBD1A156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8070" y="1293853"/>
            <a:ext cx="7435859" cy="5197292"/>
          </a:xfrm>
        </p:spPr>
      </p:pic>
    </p:spTree>
    <p:extLst>
      <p:ext uri="{BB962C8B-B14F-4D97-AF65-F5344CB8AC3E}">
        <p14:creationId xmlns:p14="http://schemas.microsoft.com/office/powerpoint/2010/main" val="98589655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75DF3-38B7-0092-E610-B2AB465F26F8}"/>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E7889F5E-882A-9920-4890-6DE6C23DC329}"/>
              </a:ext>
            </a:extLst>
          </p:cNvPr>
          <p:cNvSpPr txBox="1">
            <a:spLocks/>
          </p:cNvSpPr>
          <p:nvPr/>
        </p:nvSpPr>
        <p:spPr>
          <a:xfrm>
            <a:off x="405062" y="324165"/>
            <a:ext cx="11362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solidFill>
                  <a:schemeClr val="tx2"/>
                </a:solidFill>
              </a:rPr>
              <a:t>Oklahoma’s youth marijuana use increased while there was a nationwide decrease.</a:t>
            </a:r>
          </a:p>
        </p:txBody>
      </p:sp>
      <p:pic>
        <p:nvPicPr>
          <p:cNvPr id="10" name="Picture 2" descr="Logo&#10;&#10;Description automatically generated">
            <a:extLst>
              <a:ext uri="{FF2B5EF4-FFF2-40B4-BE49-F238E27FC236}">
                <a16:creationId xmlns:a16="http://schemas.microsoft.com/office/drawing/2014/main" id="{B65CC774-92A4-CAFE-F5E9-F8A8BD85C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a:extLst>
              <a:ext uri="{FF2B5EF4-FFF2-40B4-BE49-F238E27FC236}">
                <a16:creationId xmlns:a16="http://schemas.microsoft.com/office/drawing/2014/main" id="{A5F34E45-296F-AEF1-8FFD-56DACA976175}"/>
              </a:ext>
            </a:extLst>
          </p:cNvPr>
          <p:cNvGraphicFramePr>
            <a:graphicFrameLocks noGrp="1"/>
          </p:cNvGraphicFramePr>
          <p:nvPr>
            <p:ph idx="1"/>
            <p:extLst>
              <p:ext uri="{D42A27DB-BD31-4B8C-83A1-F6EECF244321}">
                <p14:modId xmlns:p14="http://schemas.microsoft.com/office/powerpoint/2010/main" val="1475520910"/>
              </p:ext>
            </p:extLst>
          </p:nvPr>
        </p:nvGraphicFramePr>
        <p:xfrm>
          <a:off x="984510" y="1542553"/>
          <a:ext cx="9705015" cy="4740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817983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FB45-1A12-8696-2E5F-5A08C38C935F}"/>
            </a:ext>
          </a:extLst>
        </p:cNvPr>
        <p:cNvGrpSpPr/>
        <p:nvPr/>
      </p:nvGrpSpPr>
      <p:grpSpPr>
        <a:xfrm>
          <a:off x="0" y="0"/>
          <a:ext cx="0" cy="0"/>
          <a:chOff x="0" y="0"/>
          <a:chExt cx="0" cy="0"/>
        </a:xfrm>
      </p:grpSpPr>
      <p:pic>
        <p:nvPicPr>
          <p:cNvPr id="10" name="Picture 2" descr="Logo&#10;&#10;Description automatically generated">
            <a:extLst>
              <a:ext uri="{FF2B5EF4-FFF2-40B4-BE49-F238E27FC236}">
                <a16:creationId xmlns:a16="http://schemas.microsoft.com/office/drawing/2014/main" id="{D0C825AA-D944-26B3-B059-0D11AE77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84" y="5235441"/>
            <a:ext cx="800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descr="A picture containing text, screenshot, iPod&#10;&#10;Description automatically generated">
            <a:extLst>
              <a:ext uri="{FF2B5EF4-FFF2-40B4-BE49-F238E27FC236}">
                <a16:creationId xmlns:a16="http://schemas.microsoft.com/office/drawing/2014/main" id="{DAE31DA9-F31E-C11A-1F8B-8725C4B110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7680" y="2219306"/>
            <a:ext cx="5882653" cy="4358354"/>
          </a:xfrm>
        </p:spPr>
      </p:pic>
      <p:sp>
        <p:nvSpPr>
          <p:cNvPr id="2" name="TextBox 1">
            <a:extLst>
              <a:ext uri="{FF2B5EF4-FFF2-40B4-BE49-F238E27FC236}">
                <a16:creationId xmlns:a16="http://schemas.microsoft.com/office/drawing/2014/main" id="{93656426-4B15-B296-862A-3C40D1E007A1}"/>
              </a:ext>
            </a:extLst>
          </p:cNvPr>
          <p:cNvSpPr txBox="1"/>
          <p:nvPr/>
        </p:nvSpPr>
        <p:spPr>
          <a:xfrm>
            <a:off x="506829" y="370710"/>
            <a:ext cx="11158180" cy="989886"/>
          </a:xfrm>
          <a:prstGeom prst="rect">
            <a:avLst/>
          </a:prstGeom>
          <a:noFill/>
        </p:spPr>
        <p:txBody>
          <a:bodyPr wrap="square">
            <a:spAutoFit/>
          </a:bodyPr>
          <a:lstStyle/>
          <a:p>
            <a:pPr marR="0" lvl="0">
              <a:lnSpc>
                <a:spcPct val="110000"/>
              </a:lnSpc>
              <a:spcAft>
                <a:spcPts val="600"/>
              </a:spcAft>
              <a:buSzPts val="1200"/>
            </a:pPr>
            <a:r>
              <a:rPr lang="en-US"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The fifteen states with the </a:t>
            </a:r>
            <a:r>
              <a:rPr lang="en-US" u="sng"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lowest rate</a:t>
            </a:r>
            <a:r>
              <a:rPr lang="en-US"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 of current marijuana youth use all have some of the most restrictive marijuana laws in the country. Of those, Utah, Alabama, North Dakota, South Dakota, and Mississippi also have a restrictive form of medical marijuana legalization. </a:t>
            </a:r>
          </a:p>
        </p:txBody>
      </p:sp>
      <p:sp>
        <p:nvSpPr>
          <p:cNvPr id="4" name="TextBox 3">
            <a:extLst>
              <a:ext uri="{FF2B5EF4-FFF2-40B4-BE49-F238E27FC236}">
                <a16:creationId xmlns:a16="http://schemas.microsoft.com/office/drawing/2014/main" id="{C1253E5E-E051-571E-3A3E-FDC052551D3E}"/>
              </a:ext>
            </a:extLst>
          </p:cNvPr>
          <p:cNvSpPr txBox="1"/>
          <p:nvPr/>
        </p:nvSpPr>
        <p:spPr>
          <a:xfrm>
            <a:off x="506829" y="1469632"/>
            <a:ext cx="11004356" cy="989886"/>
          </a:xfrm>
          <a:prstGeom prst="rect">
            <a:avLst/>
          </a:prstGeom>
          <a:noFill/>
        </p:spPr>
        <p:txBody>
          <a:bodyPr wrap="square">
            <a:spAutoFit/>
          </a:bodyPr>
          <a:lstStyle/>
          <a:p>
            <a:pPr marR="0" lvl="0">
              <a:lnSpc>
                <a:spcPct val="110000"/>
              </a:lnSpc>
              <a:spcAft>
                <a:spcPts val="600"/>
              </a:spcAft>
              <a:buSzPts val="1200"/>
            </a:pPr>
            <a:r>
              <a:rPr lang="en-US" sz="1800"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The fifteen states with the </a:t>
            </a:r>
            <a:r>
              <a:rPr lang="en-US" sz="1800" u="sng"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highest rate</a:t>
            </a:r>
            <a:r>
              <a:rPr lang="en-US" sz="1800"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rPr>
              <a:t> of current marijuana youth use all have full marijuana legalization to include recreational use, aside from Oklahoma and Hawaii which are only legalized medically. </a:t>
            </a:r>
            <a:endParaRPr lang="en-US" sz="1200" dirty="0">
              <a:solidFill>
                <a:srgbClr val="31415F"/>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3553785"/>
      </p:ext>
    </p:extLst>
  </p:cSld>
  <p:clrMapOvr>
    <a:masterClrMapping/>
  </p:clrMapOvr>
  <p:transition>
    <p:wipe dir="r"/>
  </p:transition>
</p:sld>
</file>

<file path=ppt/theme/theme1.xml><?xml version="1.0" encoding="utf-8"?>
<a:theme xmlns:a="http://schemas.openxmlformats.org/drawingml/2006/main" name="Office Theme​​">
  <a:themeElements>
    <a:clrScheme name="经典蓝色">
      <a:dk1>
        <a:sysClr val="windowText" lastClr="000000"/>
      </a:dk1>
      <a:lt1>
        <a:sysClr val="window" lastClr="FFFFFF"/>
      </a:lt1>
      <a:dk2>
        <a:srgbClr val="44546A"/>
      </a:dk2>
      <a:lt2>
        <a:srgbClr val="E7E6E6"/>
      </a:lt2>
      <a:accent1>
        <a:srgbClr val="48505B"/>
      </a:accent1>
      <a:accent2>
        <a:srgbClr val="48505B"/>
      </a:accent2>
      <a:accent3>
        <a:srgbClr val="48505B"/>
      </a:accent3>
      <a:accent4>
        <a:srgbClr val="48505B"/>
      </a:accent4>
      <a:accent5>
        <a:srgbClr val="48505B"/>
      </a:accent5>
      <a:accent6>
        <a:srgbClr val="48505B"/>
      </a:accent6>
      <a:hlink>
        <a:srgbClr val="0563C1"/>
      </a:hlink>
      <a:folHlink>
        <a:srgbClr val="954F72"/>
      </a:folHlink>
    </a:clrScheme>
    <a:fontScheme name="hs23xv3e">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3A4239712E1D499FADD74DF6DCD264" ma:contentTypeVersion="17" ma:contentTypeDescription="Create a new document." ma:contentTypeScope="" ma:versionID="f11099f3468fd3b0d9633f0c9a30b8dc">
  <xsd:schema xmlns:xsd="http://www.w3.org/2001/XMLSchema" xmlns:xs="http://www.w3.org/2001/XMLSchema" xmlns:p="http://schemas.microsoft.com/office/2006/metadata/properties" xmlns:ns1="http://schemas.microsoft.com/sharepoint/v3" xmlns:ns2="866ca6f8-6f0d-449d-9b17-08e9ba591e90" xmlns:ns3="69cda783-766d-4996-9b91-c876ffa32b1c" targetNamespace="http://schemas.microsoft.com/office/2006/metadata/properties" ma:root="true" ma:fieldsID="8be1bfcbbc88e7b8242767e695dcb3b6" ns1:_="" ns2:_="" ns3:_="">
    <xsd:import namespace="http://schemas.microsoft.com/sharepoint/v3"/>
    <xsd:import namespace="866ca6f8-6f0d-449d-9b17-08e9ba591e90"/>
    <xsd:import namespace="69cda783-766d-4996-9b91-c876ffa32b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6ca6f8-6f0d-449d-9b17-08e9ba591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cda783-766d-4996-9b91-c876ffa32b1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4ebf78e-c26b-4058-b833-605f34922d1a}" ma:internalName="TaxCatchAll" ma:showField="CatchAllData" ma:web="69cda783-766d-4996-9b91-c876ffa32b1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66ca6f8-6f0d-449d-9b17-08e9ba591e90">
      <Terms xmlns="http://schemas.microsoft.com/office/infopath/2007/PartnerControls"/>
    </lcf76f155ced4ddcb4097134ff3c332f>
    <TaxCatchAll xmlns="69cda783-766d-4996-9b91-c876ffa32b1c"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EFA73D8-3999-4A5C-9263-968E0F3C0ADD}">
  <ds:schemaRefs>
    <ds:schemaRef ds:uri="http://schemas.microsoft.com/sharepoint/v3/contenttype/forms"/>
  </ds:schemaRefs>
</ds:datastoreItem>
</file>

<file path=customXml/itemProps2.xml><?xml version="1.0" encoding="utf-8"?>
<ds:datastoreItem xmlns:ds="http://schemas.openxmlformats.org/officeDocument/2006/customXml" ds:itemID="{B2E359B3-AD4C-41F6-A831-4799E61CC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6ca6f8-6f0d-449d-9b17-08e9ba591e90"/>
    <ds:schemaRef ds:uri="69cda783-766d-4996-9b91-c876ffa32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343F8-BE6F-4264-9E9B-C7C1E0E595AB}">
  <ds:schemaRefs>
    <ds:schemaRef ds:uri="http://schemas.microsoft.com/office/2006/metadata/properties"/>
    <ds:schemaRef ds:uri="http://schemas.microsoft.com/office/infopath/2007/PartnerControls"/>
    <ds:schemaRef ds:uri="http://schemas.microsoft.com/sharepoint/v3"/>
    <ds:schemaRef ds:uri="866ca6f8-6f0d-449d-9b17-08e9ba591e90"/>
    <ds:schemaRef ds:uri="69cda783-766d-4996-9b91-c876ffa32b1c"/>
  </ds:schemaRefs>
</ds:datastoreItem>
</file>

<file path=docProps/app.xml><?xml version="1.0" encoding="utf-8"?>
<Properties xmlns="http://schemas.openxmlformats.org/officeDocument/2006/extended-properties" xmlns:vt="http://schemas.openxmlformats.org/officeDocument/2006/docPropsVTypes">
  <TotalTime>10558</TotalTime>
  <Words>1310</Words>
  <Application>Microsoft Office PowerPoint</Application>
  <PresentationFormat>Widescreen</PresentationFormat>
  <Paragraphs>100</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Book Antiqua</vt:lpstr>
      <vt:lpstr>Calibri</vt:lpstr>
      <vt:lpstr>Georgia</vt:lpstr>
      <vt:lpstr>Open Sans</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Marijuana poison control calls increased significantly for each age group comparing the five-year average (2019-2023) since Oklahoma legalized medical marijuana to the five-year average (2014-2018) prior to legalization.     2,529% increase Ages 0-5 Years Old 381% increase Ages 6-19 Years Old 338% increase Ages 20+ Years 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fs w</dc:creator>
  <cp:lastModifiedBy>Jennifer Crilly</cp:lastModifiedBy>
  <cp:revision>302</cp:revision>
  <cp:lastPrinted>2021-06-23T20:04:07Z</cp:lastPrinted>
  <dcterms:created xsi:type="dcterms:W3CDTF">2020-08-13T02:49:26Z</dcterms:created>
  <dcterms:modified xsi:type="dcterms:W3CDTF">2025-01-31T17:05:02Z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0x010100B93A4239712E1D499FADD74DF6DCD264</vt:lpwstr>
  </property>
  <property fmtid="{D5CDD505-2E9C-101B-9397-08002B2CF9AE}" pid="3" name="MediaServiceImageTags">
    <vt:lpwstr/>
  </property>
</Properties>
</file>